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5400675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571"/>
    <a:srgbClr val="80CDC1"/>
    <a:srgbClr val="DFC27D"/>
    <a:srgbClr val="A66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C05B45-A700-4BC0-9418-5D47385FA7C2}" v="11" dt="2024-01-15T20:10:24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7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883861"/>
            <a:ext cx="4590574" cy="1880235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836605"/>
            <a:ext cx="4050506" cy="1303913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3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87536"/>
            <a:ext cx="1164521" cy="457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87536"/>
            <a:ext cx="3426053" cy="457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0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2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346420"/>
            <a:ext cx="4658082" cy="224653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3614203"/>
            <a:ext cx="4658082" cy="118139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6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537"/>
            <a:ext cx="4658082" cy="10438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323916"/>
            <a:ext cx="2284738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972747"/>
            <a:ext cx="2284738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323916"/>
            <a:ext cx="2295990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972747"/>
            <a:ext cx="2295990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4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7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777598"/>
            <a:ext cx="2734092" cy="3837980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777598"/>
            <a:ext cx="2734092" cy="3837980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87537"/>
            <a:ext cx="465808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437680"/>
            <a:ext cx="465808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F52A-B67A-464E-ACA9-AB69447100D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5005627"/>
            <a:ext cx="182272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181A-A871-40C6-80A6-2F4FBA8D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3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5E1939-9DD1-8492-786E-6ED8E4C769FF}"/>
              </a:ext>
            </a:extLst>
          </p:cNvPr>
          <p:cNvSpPr/>
          <p:nvPr/>
        </p:nvSpPr>
        <p:spPr>
          <a:xfrm>
            <a:off x="110119" y="106969"/>
            <a:ext cx="2520315" cy="2520315"/>
          </a:xfrm>
          <a:prstGeom prst="rect">
            <a:avLst/>
          </a:prstGeom>
          <a:solidFill>
            <a:srgbClr val="A6611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33" b="1" u="sng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levels of 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inflammatory cytokines associated with </a:t>
            </a: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 incident hypertension risk?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09C516-CBBC-9D1F-9E39-1967E72A1556}"/>
              </a:ext>
            </a:extLst>
          </p:cNvPr>
          <p:cNvSpPr/>
          <p:nvPr/>
        </p:nvSpPr>
        <p:spPr>
          <a:xfrm>
            <a:off x="2813065" y="106969"/>
            <a:ext cx="2520315" cy="2520315"/>
          </a:xfrm>
          <a:prstGeom prst="rect">
            <a:avLst/>
          </a:prstGeom>
          <a:solidFill>
            <a:srgbClr val="DFC27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33" b="1" u="sng" dirty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Prospective cohort study of Black &amp; White US adults without hypertension.</a:t>
            </a:r>
            <a:endParaRPr lang="en-US" sz="173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92050D-80F1-3167-64C2-66861EA0AA0D}"/>
              </a:ext>
            </a:extLst>
          </p:cNvPr>
          <p:cNvSpPr/>
          <p:nvPr/>
        </p:nvSpPr>
        <p:spPr>
          <a:xfrm>
            <a:off x="110119" y="2773390"/>
            <a:ext cx="2520315" cy="2520315"/>
          </a:xfrm>
          <a:prstGeom prst="rect">
            <a:avLst/>
          </a:prstGeom>
          <a:solidFill>
            <a:srgbClr val="80CDC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33" b="1" u="sng" dirty="0">
                <a:latin typeface="Arial" panose="020B0604020202020204" pitchFamily="34" charset="0"/>
                <a:cs typeface="Arial" panose="020B0604020202020204" pitchFamily="34" charset="0"/>
              </a:rPr>
              <a:t>Hypertension risk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70068" indent="-270068">
              <a:buFont typeface="Arial" panose="020B0604020202020204" pitchFamily="34" charset="0"/>
              <a:buChar char="•"/>
            </a:pP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IL-1β: ↑ risk in White but not Black participants</a:t>
            </a:r>
          </a:p>
          <a:p>
            <a:pPr marL="270068" indent="-270068">
              <a:buFont typeface="Arial" panose="020B0604020202020204" pitchFamily="34" charset="0"/>
              <a:buChar char="•"/>
            </a:pP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IL-6: 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Ø clear risk</a:t>
            </a:r>
          </a:p>
          <a:p>
            <a:pPr marL="270068" indent="-270068">
              <a:buFont typeface="Arial" panose="020B0604020202020204" pitchFamily="34" charset="0"/>
              <a:buChar char="•"/>
            </a:pP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TNF-α: ↑ risk</a:t>
            </a:r>
          </a:p>
          <a:p>
            <a:pPr marL="270068" indent="-270068">
              <a:buFont typeface="Arial" panose="020B0604020202020204" pitchFamily="34" charset="0"/>
              <a:buChar char="•"/>
            </a:pP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IFN-γ: ↑ risk</a:t>
            </a:r>
          </a:p>
          <a:p>
            <a:pPr marL="270068" indent="-270068">
              <a:buFont typeface="Arial" panose="020B0604020202020204" pitchFamily="34" charset="0"/>
              <a:buChar char="•"/>
            </a:pP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IL-17A: 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 clear risk</a:t>
            </a:r>
          </a:p>
          <a:p>
            <a:pPr marL="270068" indent="-270068">
              <a:buFont typeface="Arial" panose="020B0604020202020204" pitchFamily="34" charset="0"/>
              <a:buChar char="•"/>
            </a:pPr>
            <a:r>
              <a:rPr lang="it-IT" sz="1733">
                <a:latin typeface="Arial" panose="020B0604020202020204" pitchFamily="34" charset="0"/>
                <a:cs typeface="Arial" panose="020B0604020202020204" pitchFamily="34" charset="0"/>
              </a:rPr>
              <a:t>↑ CRP: 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 clear risk</a:t>
            </a:r>
            <a:endParaRPr lang="en-US" sz="1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E4DDC6-2F6D-5493-5FD4-1C98E49D78FE}"/>
              </a:ext>
            </a:extLst>
          </p:cNvPr>
          <p:cNvSpPr/>
          <p:nvPr/>
        </p:nvSpPr>
        <p:spPr>
          <a:xfrm>
            <a:off x="2813065" y="2773390"/>
            <a:ext cx="2520315" cy="2520315"/>
          </a:xfrm>
          <a:prstGeom prst="rect">
            <a:avLst/>
          </a:prstGeom>
          <a:solidFill>
            <a:srgbClr val="0185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33" b="1" u="sng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IL-1β</a:t>
            </a:r>
            <a:r>
              <a:rPr lang="en-US" sz="1733" dirty="0">
                <a:latin typeface="Arial" panose="020B0604020202020204" pitchFamily="34" charset="0"/>
                <a:cs typeface="Arial" panose="020B0604020202020204" pitchFamily="34" charset="0"/>
              </a:rPr>
              <a:t> (in White but not Black adults), </a:t>
            </a:r>
            <a:r>
              <a:rPr lang="it-IT" sz="1733" dirty="0">
                <a:latin typeface="Arial" panose="020B0604020202020204" pitchFamily="34" charset="0"/>
                <a:cs typeface="Arial" panose="020B0604020202020204" pitchFamily="34" charset="0"/>
              </a:rPr>
              <a:t>↑ TNF-α, &amp; ↑ IFN-γ are associated with ↑ incident hypertension risk at 9 years.</a:t>
            </a:r>
            <a:endParaRPr lang="en-US" sz="17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733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4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100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Plante, Timothy B</dc:creator>
  <cp:lastModifiedBy>Plante, Timothy B</cp:lastModifiedBy>
  <cp:revision>2</cp:revision>
  <dcterms:created xsi:type="dcterms:W3CDTF">2024-01-15T20:07:15Z</dcterms:created>
  <dcterms:modified xsi:type="dcterms:W3CDTF">2024-03-26T14:45:17Z</dcterms:modified>
</cp:coreProperties>
</file>