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64" r:id="rId3"/>
    <p:sldId id="265" r:id="rId4"/>
    <p:sldId id="258" r:id="rId5"/>
    <p:sldId id="266" r:id="rId6"/>
    <p:sldId id="257" r:id="rId7"/>
    <p:sldId id="267" r:id="rId8"/>
    <p:sldId id="269" r:id="rId9"/>
    <p:sldId id="259"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33"/>
    <p:restoredTop sz="94709"/>
  </p:normalViewPr>
  <p:slideViewPr>
    <p:cSldViewPr snapToGrid="0">
      <p:cViewPr varScale="1">
        <p:scale>
          <a:sx n="110" d="100"/>
          <a:sy n="110" d="100"/>
        </p:scale>
        <p:origin x="5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A7F5FDF-ACCE-4F49-A6B6-F3A682A979DA}" type="datetimeFigureOut">
              <a:rPr lang="en-US" smtClean="0"/>
              <a:t>12/9/24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8B9FF6-CEFA-7C45-A6FF-CA74FE4712BA}" type="slidenum">
              <a:rPr lang="en-US" smtClean="0"/>
              <a:t>‹#›</a:t>
            </a:fld>
            <a:endParaRPr lang="en-US"/>
          </a:p>
        </p:txBody>
      </p:sp>
    </p:spTree>
    <p:extLst>
      <p:ext uri="{BB962C8B-B14F-4D97-AF65-F5344CB8AC3E}">
        <p14:creationId xmlns:p14="http://schemas.microsoft.com/office/powerpoint/2010/main" val="30694303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7F5FDF-ACCE-4F49-A6B6-F3A682A979DA}" type="datetimeFigureOut">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B9FF6-CEFA-7C45-A6FF-CA74FE4712BA}" type="slidenum">
              <a:rPr lang="en-US" smtClean="0"/>
              <a:t>‹#›</a:t>
            </a:fld>
            <a:endParaRPr lang="en-US"/>
          </a:p>
        </p:txBody>
      </p:sp>
    </p:spTree>
    <p:extLst>
      <p:ext uri="{BB962C8B-B14F-4D97-AF65-F5344CB8AC3E}">
        <p14:creationId xmlns:p14="http://schemas.microsoft.com/office/powerpoint/2010/main" val="6687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7F5FDF-ACCE-4F49-A6B6-F3A682A979DA}" type="datetimeFigureOut">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B9FF6-CEFA-7C45-A6FF-CA74FE4712BA}" type="slidenum">
              <a:rPr lang="en-US" smtClean="0"/>
              <a:t>‹#›</a:t>
            </a:fld>
            <a:endParaRPr lang="en-US"/>
          </a:p>
        </p:txBody>
      </p:sp>
    </p:spTree>
    <p:extLst>
      <p:ext uri="{BB962C8B-B14F-4D97-AF65-F5344CB8AC3E}">
        <p14:creationId xmlns:p14="http://schemas.microsoft.com/office/powerpoint/2010/main" val="176334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7F5FDF-ACCE-4F49-A6B6-F3A682A979DA}" type="datetimeFigureOut">
              <a:rPr lang="en-US" smtClean="0"/>
              <a:t>12/9/24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8B9FF6-CEFA-7C45-A6FF-CA74FE4712BA}" type="slidenum">
              <a:rPr lang="en-US" smtClean="0"/>
              <a:t>‹#›</a:t>
            </a:fld>
            <a:endParaRPr lang="en-US"/>
          </a:p>
        </p:txBody>
      </p:sp>
    </p:spTree>
    <p:extLst>
      <p:ext uri="{BB962C8B-B14F-4D97-AF65-F5344CB8AC3E}">
        <p14:creationId xmlns:p14="http://schemas.microsoft.com/office/powerpoint/2010/main" val="132340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A7F5FDF-ACCE-4F49-A6B6-F3A682A979DA}" type="datetimeFigureOut">
              <a:rPr lang="en-US" smtClean="0"/>
              <a:t>12/9/24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8B9FF6-CEFA-7C45-A6FF-CA74FE4712BA}" type="slidenum">
              <a:rPr lang="en-US" smtClean="0"/>
              <a:t>‹#›</a:t>
            </a:fld>
            <a:endParaRPr lang="en-US"/>
          </a:p>
        </p:txBody>
      </p:sp>
    </p:spTree>
    <p:extLst>
      <p:ext uri="{BB962C8B-B14F-4D97-AF65-F5344CB8AC3E}">
        <p14:creationId xmlns:p14="http://schemas.microsoft.com/office/powerpoint/2010/main" val="5947992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A7F5FDF-ACCE-4F49-A6B6-F3A682A979DA}" type="datetimeFigureOut">
              <a:rPr lang="en-US" smtClean="0"/>
              <a:t>12/9/24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88B9FF6-CEFA-7C45-A6FF-CA74FE4712BA}" type="slidenum">
              <a:rPr lang="en-US" smtClean="0"/>
              <a:t>‹#›</a:t>
            </a:fld>
            <a:endParaRPr lang="en-US"/>
          </a:p>
        </p:txBody>
      </p:sp>
    </p:spTree>
    <p:extLst>
      <p:ext uri="{BB962C8B-B14F-4D97-AF65-F5344CB8AC3E}">
        <p14:creationId xmlns:p14="http://schemas.microsoft.com/office/powerpoint/2010/main" val="298484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A7F5FDF-ACCE-4F49-A6B6-F3A682A979DA}" type="datetimeFigureOut">
              <a:rPr lang="en-US" smtClean="0"/>
              <a:t>12/9/24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8B9FF6-CEFA-7C45-A6FF-CA74FE4712BA}"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3215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F5FDF-ACCE-4F49-A6B6-F3A682A979DA}" type="datetimeFigureOut">
              <a:rPr lang="en-US" smtClean="0"/>
              <a:t>12/9/24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8B9FF6-CEFA-7C45-A6FF-CA74FE4712BA}" type="slidenum">
              <a:rPr lang="en-US" smtClean="0"/>
              <a:t>‹#›</a:t>
            </a:fld>
            <a:endParaRPr lang="en-US"/>
          </a:p>
        </p:txBody>
      </p:sp>
    </p:spTree>
    <p:extLst>
      <p:ext uri="{BB962C8B-B14F-4D97-AF65-F5344CB8AC3E}">
        <p14:creationId xmlns:p14="http://schemas.microsoft.com/office/powerpoint/2010/main" val="69976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F5FDF-ACCE-4F49-A6B6-F3A682A979DA}" type="datetimeFigureOut">
              <a:rPr lang="en-US" smtClean="0"/>
              <a:t>12/9/24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8B9FF6-CEFA-7C45-A6FF-CA74FE4712BA}" type="slidenum">
              <a:rPr lang="en-US" smtClean="0"/>
              <a:t>‹#›</a:t>
            </a:fld>
            <a:endParaRPr lang="en-US"/>
          </a:p>
        </p:txBody>
      </p:sp>
    </p:spTree>
    <p:extLst>
      <p:ext uri="{BB962C8B-B14F-4D97-AF65-F5344CB8AC3E}">
        <p14:creationId xmlns:p14="http://schemas.microsoft.com/office/powerpoint/2010/main" val="160133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9A7F5FDF-ACCE-4F49-A6B6-F3A682A979DA}" type="datetimeFigureOut">
              <a:rPr lang="en-US" smtClean="0"/>
              <a:t>12/9/24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B88B9FF6-CEFA-7C45-A6FF-CA74FE4712BA}" type="slidenum">
              <a:rPr lang="en-US" smtClean="0"/>
              <a:t>‹#›</a:t>
            </a:fld>
            <a:endParaRPr lang="en-US"/>
          </a:p>
        </p:txBody>
      </p:sp>
    </p:spTree>
    <p:extLst>
      <p:ext uri="{BB962C8B-B14F-4D97-AF65-F5344CB8AC3E}">
        <p14:creationId xmlns:p14="http://schemas.microsoft.com/office/powerpoint/2010/main" val="3750018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A7F5FDF-ACCE-4F49-A6B6-F3A682A979DA}" type="datetimeFigureOut">
              <a:rPr lang="en-US" smtClean="0"/>
              <a:t>12/9/24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B88B9FF6-CEFA-7C45-A6FF-CA74FE4712BA}" type="slidenum">
              <a:rPr lang="en-US" smtClean="0"/>
              <a:t>‹#›</a:t>
            </a:fld>
            <a:endParaRPr lang="en-US"/>
          </a:p>
        </p:txBody>
      </p:sp>
    </p:spTree>
    <p:extLst>
      <p:ext uri="{BB962C8B-B14F-4D97-AF65-F5344CB8AC3E}">
        <p14:creationId xmlns:p14="http://schemas.microsoft.com/office/powerpoint/2010/main" val="802745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A7F5FDF-ACCE-4F49-A6B6-F3A682A979DA}" type="datetimeFigureOut">
              <a:rPr lang="en-US" smtClean="0"/>
              <a:t>12/9/24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88B9FF6-CEFA-7C45-A6FF-CA74FE4712BA}" type="slidenum">
              <a:rPr lang="en-US" smtClean="0"/>
              <a:t>‹#›</a:t>
            </a:fld>
            <a:endParaRPr lang="en-US"/>
          </a:p>
        </p:txBody>
      </p:sp>
    </p:spTree>
    <p:extLst>
      <p:ext uri="{BB962C8B-B14F-4D97-AF65-F5344CB8AC3E}">
        <p14:creationId xmlns:p14="http://schemas.microsoft.com/office/powerpoint/2010/main" val="23276092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AFE85-054C-76E1-6544-E18E82567F10}"/>
              </a:ext>
            </a:extLst>
          </p:cNvPr>
          <p:cNvSpPr>
            <a:spLocks noGrp="1"/>
          </p:cNvSpPr>
          <p:nvPr>
            <p:ph type="ctrTitle"/>
          </p:nvPr>
        </p:nvSpPr>
        <p:spPr/>
        <p:txBody>
          <a:bodyPr>
            <a:normAutofit/>
          </a:bodyPr>
          <a:lstStyle/>
          <a:p>
            <a:r>
              <a:rPr lang="en-US" dirty="0"/>
              <a:t>Shirley Temple Timeline</a:t>
            </a:r>
          </a:p>
        </p:txBody>
      </p:sp>
      <p:sp>
        <p:nvSpPr>
          <p:cNvPr id="3" name="Subtitle 2">
            <a:extLst>
              <a:ext uri="{FF2B5EF4-FFF2-40B4-BE49-F238E27FC236}">
                <a16:creationId xmlns:a16="http://schemas.microsoft.com/office/drawing/2014/main" id="{56235237-381C-9A66-FC49-55C99A591994}"/>
              </a:ext>
            </a:extLst>
          </p:cNvPr>
          <p:cNvSpPr>
            <a:spLocks noGrp="1"/>
          </p:cNvSpPr>
          <p:nvPr>
            <p:ph type="subTitle" idx="1"/>
          </p:nvPr>
        </p:nvSpPr>
        <p:spPr/>
        <p:txBody>
          <a:bodyPr/>
          <a:lstStyle/>
          <a:p>
            <a:r>
              <a:rPr lang="en-US" dirty="0"/>
              <a:t>Julian Siegel</a:t>
            </a:r>
          </a:p>
        </p:txBody>
      </p:sp>
    </p:spTree>
    <p:extLst>
      <p:ext uri="{BB962C8B-B14F-4D97-AF65-F5344CB8AC3E}">
        <p14:creationId xmlns:p14="http://schemas.microsoft.com/office/powerpoint/2010/main" val="1964173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E402-54BC-C9F5-848E-DEDE3D16D563}"/>
              </a:ext>
            </a:extLst>
          </p:cNvPr>
          <p:cNvSpPr>
            <a:spLocks noGrp="1"/>
          </p:cNvSpPr>
          <p:nvPr>
            <p:ph type="title"/>
          </p:nvPr>
        </p:nvSpPr>
        <p:spPr/>
        <p:txBody>
          <a:bodyPr/>
          <a:lstStyle/>
          <a:p>
            <a:r>
              <a:rPr lang="en-US" dirty="0"/>
              <a:t>February 10, 2014</a:t>
            </a:r>
          </a:p>
        </p:txBody>
      </p:sp>
      <p:sp>
        <p:nvSpPr>
          <p:cNvPr id="3" name="Content Placeholder 2">
            <a:extLst>
              <a:ext uri="{FF2B5EF4-FFF2-40B4-BE49-F238E27FC236}">
                <a16:creationId xmlns:a16="http://schemas.microsoft.com/office/drawing/2014/main" id="{E5716049-8056-3F3D-5E1A-168F0A89A350}"/>
              </a:ext>
            </a:extLst>
          </p:cNvPr>
          <p:cNvSpPr>
            <a:spLocks noGrp="1"/>
          </p:cNvSpPr>
          <p:nvPr>
            <p:ph idx="1"/>
          </p:nvPr>
        </p:nvSpPr>
        <p:spPr>
          <a:xfrm>
            <a:off x="2231136" y="3177639"/>
            <a:ext cx="7729728" cy="502721"/>
          </a:xfrm>
        </p:spPr>
        <p:txBody>
          <a:bodyPr/>
          <a:lstStyle/>
          <a:p>
            <a:pPr marL="0" indent="0">
              <a:buNone/>
            </a:pPr>
            <a:r>
              <a:rPr lang="en-US" dirty="0"/>
              <a:t>Shirley Temple dies at her home in Woodside, California, She is 84.</a:t>
            </a:r>
          </a:p>
        </p:txBody>
      </p:sp>
    </p:spTree>
    <p:extLst>
      <p:ext uri="{BB962C8B-B14F-4D97-AF65-F5344CB8AC3E}">
        <p14:creationId xmlns:p14="http://schemas.microsoft.com/office/powerpoint/2010/main" val="327681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3581-632B-193F-97E7-0B686EC05020}"/>
              </a:ext>
            </a:extLst>
          </p:cNvPr>
          <p:cNvSpPr>
            <a:spLocks noGrp="1"/>
          </p:cNvSpPr>
          <p:nvPr>
            <p:ph type="title"/>
          </p:nvPr>
        </p:nvSpPr>
        <p:spPr/>
        <p:txBody>
          <a:bodyPr/>
          <a:lstStyle/>
          <a:p>
            <a:r>
              <a:rPr lang="en-US" dirty="0"/>
              <a:t>April 23, 1928</a:t>
            </a:r>
          </a:p>
        </p:txBody>
      </p:sp>
      <p:sp>
        <p:nvSpPr>
          <p:cNvPr id="3" name="Content Placeholder 2">
            <a:extLst>
              <a:ext uri="{FF2B5EF4-FFF2-40B4-BE49-F238E27FC236}">
                <a16:creationId xmlns:a16="http://schemas.microsoft.com/office/drawing/2014/main" id="{876652FB-8847-1E22-C12E-1FA3EEF2750C}"/>
              </a:ext>
            </a:extLst>
          </p:cNvPr>
          <p:cNvSpPr>
            <a:spLocks noGrp="1"/>
          </p:cNvSpPr>
          <p:nvPr>
            <p:ph idx="1"/>
          </p:nvPr>
        </p:nvSpPr>
        <p:spPr>
          <a:xfrm>
            <a:off x="2231136" y="3159853"/>
            <a:ext cx="7729728" cy="538293"/>
          </a:xfrm>
        </p:spPr>
        <p:txBody>
          <a:bodyPr/>
          <a:lstStyle/>
          <a:p>
            <a:pPr marL="0" indent="0">
              <a:buNone/>
            </a:pPr>
            <a:r>
              <a:rPr lang="en-US" dirty="0"/>
              <a:t>Shirley Temple is born in Santa Monica, California to a banker and a homemaker.</a:t>
            </a:r>
          </a:p>
        </p:txBody>
      </p:sp>
    </p:spTree>
    <p:extLst>
      <p:ext uri="{BB962C8B-B14F-4D97-AF65-F5344CB8AC3E}">
        <p14:creationId xmlns:p14="http://schemas.microsoft.com/office/powerpoint/2010/main" val="422769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FB7F-ADEE-38DC-8507-C468EA138316}"/>
              </a:ext>
            </a:extLst>
          </p:cNvPr>
          <p:cNvSpPr>
            <a:spLocks noGrp="1"/>
          </p:cNvSpPr>
          <p:nvPr>
            <p:ph type="title"/>
          </p:nvPr>
        </p:nvSpPr>
        <p:spPr/>
        <p:txBody>
          <a:bodyPr/>
          <a:lstStyle/>
          <a:p>
            <a:r>
              <a:rPr lang="en-US" dirty="0"/>
              <a:t>1931</a:t>
            </a:r>
          </a:p>
        </p:txBody>
      </p:sp>
      <p:sp>
        <p:nvSpPr>
          <p:cNvPr id="3" name="Content Placeholder 2">
            <a:extLst>
              <a:ext uri="{FF2B5EF4-FFF2-40B4-BE49-F238E27FC236}">
                <a16:creationId xmlns:a16="http://schemas.microsoft.com/office/drawing/2014/main" id="{4081CEF8-5A7D-BFDC-975F-DDDFE5E48C8A}"/>
              </a:ext>
            </a:extLst>
          </p:cNvPr>
          <p:cNvSpPr>
            <a:spLocks noGrp="1"/>
          </p:cNvSpPr>
          <p:nvPr>
            <p:ph idx="1"/>
          </p:nvPr>
        </p:nvSpPr>
        <p:spPr/>
        <p:txBody>
          <a:bodyPr/>
          <a:lstStyle/>
          <a:p>
            <a:pPr marL="0" indent="0">
              <a:buNone/>
            </a:pPr>
            <a:r>
              <a:rPr lang="en-US" dirty="0"/>
              <a:t>In her early childhood, Temple loves to sing and dance, so at the age of 3, her mother enrolls her in her first dance class. It was at one of these classes that Temple is first noticed by a Hollywood talent scout, which begins her career in film. While her first films are unsuccessful, by 1933 she is signed by Fox and is shot to fame through their marketing and media prowess. </a:t>
            </a:r>
          </a:p>
        </p:txBody>
      </p:sp>
    </p:spTree>
    <p:extLst>
      <p:ext uri="{BB962C8B-B14F-4D97-AF65-F5344CB8AC3E}">
        <p14:creationId xmlns:p14="http://schemas.microsoft.com/office/powerpoint/2010/main" val="256332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D248C42-A8C0-CE56-1A3E-18B95F311C64}"/>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2800" dirty="0"/>
              <a:t>1935</a:t>
            </a:r>
            <a:br>
              <a:rPr lang="en-US" sz="2800" dirty="0"/>
            </a:br>
            <a:br>
              <a:rPr lang="en-US" sz="2800" dirty="0"/>
            </a:br>
            <a:r>
              <a:rPr lang="en-US" sz="1800" dirty="0">
                <a:latin typeface="+mn-lt"/>
              </a:rPr>
              <a:t>Shirley Temple in ‘Our Little Girl’</a:t>
            </a:r>
          </a:p>
        </p:txBody>
      </p:sp>
      <p:pic>
        <p:nvPicPr>
          <p:cNvPr id="7" name="Picture 6" descr="A poster of a young child&#10;&#10;Description automatically generated">
            <a:extLst>
              <a:ext uri="{FF2B5EF4-FFF2-40B4-BE49-F238E27FC236}">
                <a16:creationId xmlns:a16="http://schemas.microsoft.com/office/drawing/2014/main" id="{EE6F662A-5641-7F73-1B13-64A2F00D0FE7}"/>
              </a:ext>
            </a:extLst>
          </p:cNvPr>
          <p:cNvPicPr>
            <a:picLocks noChangeAspect="1"/>
          </p:cNvPicPr>
          <p:nvPr/>
        </p:nvPicPr>
        <p:blipFill>
          <a:blip r:embed="rId2"/>
          <a:stretch>
            <a:fillRect/>
          </a:stretch>
        </p:blipFill>
        <p:spPr>
          <a:xfrm>
            <a:off x="5294376" y="870314"/>
            <a:ext cx="6257544" cy="4802665"/>
          </a:xfrm>
          <a:prstGeom prst="rect">
            <a:avLst/>
          </a:prstGeom>
        </p:spPr>
      </p:pic>
      <p:sp>
        <p:nvSpPr>
          <p:cNvPr id="5" name="Text Placeholder 4">
            <a:extLst>
              <a:ext uri="{FF2B5EF4-FFF2-40B4-BE49-F238E27FC236}">
                <a16:creationId xmlns:a16="http://schemas.microsoft.com/office/drawing/2014/main" id="{8C6DF8B8-3894-EF78-1C6B-24112429EA60}"/>
              </a:ext>
            </a:extLst>
          </p:cNvPr>
          <p:cNvSpPr>
            <a:spLocks noGrp="1"/>
          </p:cNvSpPr>
          <p:nvPr>
            <p:ph type="body" sz="half" idx="2"/>
          </p:nvPr>
        </p:nvSpPr>
        <p:spPr>
          <a:xfrm>
            <a:off x="804672" y="5672980"/>
            <a:ext cx="2915273" cy="1000952"/>
          </a:xfrm>
        </p:spPr>
        <p:txBody>
          <a:bodyPr>
            <a:normAutofit fontScale="77500" lnSpcReduction="20000"/>
          </a:bodyPr>
          <a:lstStyle/>
          <a:p>
            <a:pPr algn="l"/>
            <a:r>
              <a:rPr lang="en-US" sz="1800" b="0" i="1" u="none" strike="noStrike" dirty="0">
                <a:solidFill>
                  <a:srgbClr val="000000"/>
                </a:solidFill>
                <a:effectLst/>
                <a:latin typeface="Arial" panose="020B0604020202020204" pitchFamily="34" charset="0"/>
              </a:rPr>
              <a:t>Our Little Girl</a:t>
            </a:r>
            <a:r>
              <a:rPr lang="en-US" sz="1800" b="0" i="0" u="none" strike="noStrike" dirty="0">
                <a:solidFill>
                  <a:srgbClr val="000000"/>
                </a:solidFill>
                <a:effectLst/>
                <a:latin typeface="Arial" panose="020B0604020202020204" pitchFamily="34" charset="0"/>
              </a:rPr>
              <a:t>. Everett Collection, 1935, https://</a:t>
            </a:r>
            <a:r>
              <a:rPr lang="en-US" sz="1800" b="0" i="0" u="none" strike="noStrike" dirty="0" err="1">
                <a:solidFill>
                  <a:srgbClr val="000000"/>
                </a:solidFill>
                <a:effectLst/>
                <a:latin typeface="Arial" panose="020B0604020202020204" pitchFamily="34" charset="0"/>
              </a:rPr>
              <a:t>www.amazon.com</a:t>
            </a:r>
            <a:r>
              <a:rPr lang="en-US" sz="1800" b="0" i="0" u="none" strike="noStrike" dirty="0">
                <a:solidFill>
                  <a:srgbClr val="000000"/>
                </a:solidFill>
                <a:effectLst/>
                <a:latin typeface="Arial" panose="020B0604020202020204" pitchFamily="34" charset="0"/>
              </a:rPr>
              <a:t>/</a:t>
            </a:r>
            <a:r>
              <a:rPr lang="en-US" sz="1800" b="0" i="0" u="none" strike="noStrike" dirty="0" err="1">
                <a:solidFill>
                  <a:srgbClr val="000000"/>
                </a:solidFill>
                <a:effectLst/>
                <a:latin typeface="Arial" panose="020B0604020202020204" pitchFamily="34" charset="0"/>
              </a:rPr>
              <a:t>Posterazzi</a:t>
            </a:r>
            <a:r>
              <a:rPr lang="en-US" sz="1800" b="0" i="0" u="none" strike="noStrike" dirty="0">
                <a:solidFill>
                  <a:srgbClr val="000000"/>
                </a:solidFill>
                <a:effectLst/>
                <a:latin typeface="Arial" panose="020B0604020202020204" pitchFamily="34" charset="0"/>
              </a:rPr>
              <a:t>-Shirley-Copyright-Reserved-Courtesy/</a:t>
            </a:r>
            <a:r>
              <a:rPr lang="en-US" sz="1800" b="0" i="0" u="none" strike="noStrike" dirty="0" err="1">
                <a:solidFill>
                  <a:srgbClr val="000000"/>
                </a:solidFill>
                <a:effectLst/>
                <a:latin typeface="Arial" panose="020B0604020202020204" pitchFamily="34" charset="0"/>
              </a:rPr>
              <a:t>dp</a:t>
            </a:r>
            <a:r>
              <a:rPr lang="en-US" sz="1800" b="0" i="0" u="none" strike="noStrike" dirty="0">
                <a:solidFill>
                  <a:srgbClr val="000000"/>
                </a:solidFill>
                <a:effectLst/>
                <a:latin typeface="Arial" panose="020B0604020202020204" pitchFamily="34" charset="0"/>
              </a:rPr>
              <a:t>/B07GX25PTJ.</a:t>
            </a:r>
            <a:endParaRPr lang="en-US" dirty="0"/>
          </a:p>
        </p:txBody>
      </p:sp>
    </p:spTree>
    <p:extLst>
      <p:ext uri="{BB962C8B-B14F-4D97-AF65-F5344CB8AC3E}">
        <p14:creationId xmlns:p14="http://schemas.microsoft.com/office/powerpoint/2010/main" val="1788144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8035-030F-5096-BC93-48E4DB229AAB}"/>
              </a:ext>
            </a:extLst>
          </p:cNvPr>
          <p:cNvSpPr>
            <a:spLocks noGrp="1"/>
          </p:cNvSpPr>
          <p:nvPr>
            <p:ph type="title"/>
          </p:nvPr>
        </p:nvSpPr>
        <p:spPr/>
        <p:txBody>
          <a:bodyPr/>
          <a:lstStyle/>
          <a:p>
            <a:r>
              <a:rPr lang="en-US" dirty="0"/>
              <a:t>1935-1938</a:t>
            </a:r>
          </a:p>
        </p:txBody>
      </p:sp>
      <p:sp>
        <p:nvSpPr>
          <p:cNvPr id="3" name="Content Placeholder 2">
            <a:extLst>
              <a:ext uri="{FF2B5EF4-FFF2-40B4-BE49-F238E27FC236}">
                <a16:creationId xmlns:a16="http://schemas.microsoft.com/office/drawing/2014/main" id="{AA1CDBE5-70B8-1A33-ED18-4F339328A8B9}"/>
              </a:ext>
            </a:extLst>
          </p:cNvPr>
          <p:cNvSpPr>
            <a:spLocks noGrp="1"/>
          </p:cNvSpPr>
          <p:nvPr>
            <p:ph idx="1"/>
          </p:nvPr>
        </p:nvSpPr>
        <p:spPr/>
        <p:txBody>
          <a:bodyPr/>
          <a:lstStyle/>
          <a:p>
            <a:pPr marL="0" indent="0">
              <a:buNone/>
            </a:pPr>
            <a:r>
              <a:rPr lang="en-US" dirty="0"/>
              <a:t>Despite these being Temple’s most successful years, wherein she becomes a cultural icon and the face of young girls in the United States, she remains relatively underpaid compared to other actors and actresses of the time. Her parents are her biggest advocates and help her create merchandise and other materials to capitalize on her immense popularity.</a:t>
            </a:r>
          </a:p>
        </p:txBody>
      </p:sp>
    </p:spTree>
    <p:extLst>
      <p:ext uri="{BB962C8B-B14F-4D97-AF65-F5344CB8AC3E}">
        <p14:creationId xmlns:p14="http://schemas.microsoft.com/office/powerpoint/2010/main" val="2730637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5597EC-FCCA-B89A-584E-4A09BD42C80C}"/>
              </a:ext>
            </a:extLst>
          </p:cNvPr>
          <p:cNvSpPr>
            <a:spLocks noGrp="1"/>
          </p:cNvSpPr>
          <p:nvPr>
            <p:ph type="title"/>
          </p:nvPr>
        </p:nvSpPr>
        <p:spPr>
          <a:xfrm>
            <a:off x="804672" y="2404872"/>
            <a:ext cx="3044950" cy="2070146"/>
          </a:xfrm>
        </p:spPr>
        <p:txBody>
          <a:bodyPr vert="horz" lIns="274320" tIns="182880" rIns="274320" bIns="182880" rtlCol="0" anchor="ctr" anchorCtr="1">
            <a:normAutofit fontScale="90000"/>
          </a:bodyPr>
          <a:lstStyle/>
          <a:p>
            <a:r>
              <a:rPr lang="en-US" dirty="0"/>
              <a:t>June 24, 1938</a:t>
            </a:r>
            <a:br>
              <a:rPr lang="en-US" dirty="0"/>
            </a:br>
            <a:br>
              <a:rPr lang="en-US" dirty="0"/>
            </a:br>
            <a:r>
              <a:rPr lang="en-US" sz="1800" dirty="0">
                <a:latin typeface="+mn-lt"/>
              </a:rPr>
              <a:t>Shirley Temple After a Visit to the Whitehouse</a:t>
            </a:r>
            <a:r>
              <a:rPr lang="en-US" dirty="0"/>
              <a:t> </a:t>
            </a:r>
            <a:br>
              <a:rPr lang="en-US" dirty="0"/>
            </a:br>
            <a:endParaRPr lang="en-US" dirty="0"/>
          </a:p>
        </p:txBody>
      </p:sp>
      <p:pic>
        <p:nvPicPr>
          <p:cNvPr id="4" name="Picture 3" descr="A child waving to a crowd of people&#10;&#10;Description automatically generated">
            <a:extLst>
              <a:ext uri="{FF2B5EF4-FFF2-40B4-BE49-F238E27FC236}">
                <a16:creationId xmlns:a16="http://schemas.microsoft.com/office/drawing/2014/main" id="{8F88D9AF-F0D4-8851-C8D9-85A1327D9811}"/>
              </a:ext>
            </a:extLst>
          </p:cNvPr>
          <p:cNvPicPr>
            <a:picLocks noChangeAspect="1"/>
          </p:cNvPicPr>
          <p:nvPr/>
        </p:nvPicPr>
        <p:blipFill>
          <a:blip r:embed="rId2"/>
          <a:stretch>
            <a:fillRect/>
          </a:stretch>
        </p:blipFill>
        <p:spPr>
          <a:xfrm>
            <a:off x="6137089" y="588606"/>
            <a:ext cx="4516225" cy="5680787"/>
          </a:xfrm>
          <a:prstGeom prst="rect">
            <a:avLst/>
          </a:prstGeom>
        </p:spPr>
      </p:pic>
      <p:sp>
        <p:nvSpPr>
          <p:cNvPr id="5" name="TextBox 4">
            <a:extLst>
              <a:ext uri="{FF2B5EF4-FFF2-40B4-BE49-F238E27FC236}">
                <a16:creationId xmlns:a16="http://schemas.microsoft.com/office/drawing/2014/main" id="{03298497-0B71-E107-8F33-F2E1412298CC}"/>
              </a:ext>
            </a:extLst>
          </p:cNvPr>
          <p:cNvSpPr txBox="1"/>
          <p:nvPr/>
        </p:nvSpPr>
        <p:spPr>
          <a:xfrm>
            <a:off x="804672" y="5680710"/>
            <a:ext cx="3044950" cy="1015663"/>
          </a:xfrm>
          <a:prstGeom prst="rect">
            <a:avLst/>
          </a:prstGeom>
        </p:spPr>
        <p:txBody>
          <a:bodyPr wrap="square" rtlCol="0">
            <a:spAutoFit/>
          </a:bodyPr>
          <a:lstStyle/>
          <a:p>
            <a:r>
              <a:rPr lang="en-US" sz="1200" b="0" i="1" u="none" strike="noStrike" dirty="0">
                <a:solidFill>
                  <a:srgbClr val="000000"/>
                </a:solidFill>
                <a:effectLst/>
                <a:latin typeface="Arial" panose="020B0604020202020204" pitchFamily="34" charset="0"/>
              </a:rPr>
              <a:t>Shirley sees her old friend the president.</a:t>
            </a:r>
            <a:r>
              <a:rPr lang="en-US" sz="1200" b="0" i="0" u="none" strike="noStrike" dirty="0">
                <a:solidFill>
                  <a:srgbClr val="000000"/>
                </a:solidFill>
                <a:effectLst/>
                <a:latin typeface="Arial" panose="020B0604020202020204" pitchFamily="34" charset="0"/>
              </a:rPr>
              <a:t> 24 June 1938. </a:t>
            </a:r>
            <a:r>
              <a:rPr lang="en-US" sz="1200" b="0" i="1" u="none" strike="noStrike" dirty="0">
                <a:solidFill>
                  <a:srgbClr val="000000"/>
                </a:solidFill>
                <a:effectLst/>
                <a:latin typeface="Arial" panose="020B0604020202020204" pitchFamily="34" charset="0"/>
              </a:rPr>
              <a:t>LOC Pictures</a:t>
            </a:r>
            <a:r>
              <a:rPr lang="en-US" sz="1200" b="0" i="0" u="none" strike="noStrike" dirty="0">
                <a:solidFill>
                  <a:srgbClr val="000000"/>
                </a:solidFill>
                <a:effectLst/>
                <a:latin typeface="Arial" panose="020B0604020202020204" pitchFamily="34" charset="0"/>
              </a:rPr>
              <a:t>, Harris &amp; Ewing, https://</a:t>
            </a:r>
            <a:r>
              <a:rPr lang="en-US" sz="1200" b="0" i="0" u="none" strike="noStrike" dirty="0" err="1">
                <a:solidFill>
                  <a:srgbClr val="000000"/>
                </a:solidFill>
                <a:effectLst/>
                <a:latin typeface="Arial" panose="020B0604020202020204" pitchFamily="34" charset="0"/>
              </a:rPr>
              <a:t>www.loc.gov</a:t>
            </a:r>
            <a:r>
              <a:rPr lang="en-US" sz="1200" b="0" i="0" u="none" strike="noStrike" dirty="0">
                <a:solidFill>
                  <a:srgbClr val="000000"/>
                </a:solidFill>
                <a:effectLst/>
                <a:latin typeface="Arial" panose="020B0604020202020204" pitchFamily="34" charset="0"/>
              </a:rPr>
              <a:t>/pictures/item/2016873746/.</a:t>
            </a:r>
            <a:endParaRPr lang="en-US" sz="1200" dirty="0"/>
          </a:p>
        </p:txBody>
      </p:sp>
    </p:spTree>
    <p:extLst>
      <p:ext uri="{BB962C8B-B14F-4D97-AF65-F5344CB8AC3E}">
        <p14:creationId xmlns:p14="http://schemas.microsoft.com/office/powerpoint/2010/main" val="90061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B6C16-BD5C-681E-BA19-03E58F050C23}"/>
              </a:ext>
            </a:extLst>
          </p:cNvPr>
          <p:cNvSpPr>
            <a:spLocks noGrp="1"/>
          </p:cNvSpPr>
          <p:nvPr>
            <p:ph type="title"/>
          </p:nvPr>
        </p:nvSpPr>
        <p:spPr/>
        <p:txBody>
          <a:bodyPr/>
          <a:lstStyle/>
          <a:p>
            <a:r>
              <a:rPr lang="en-US" dirty="0"/>
              <a:t>1940s-1990s</a:t>
            </a:r>
          </a:p>
        </p:txBody>
      </p:sp>
      <p:sp>
        <p:nvSpPr>
          <p:cNvPr id="3" name="Content Placeholder 2">
            <a:extLst>
              <a:ext uri="{FF2B5EF4-FFF2-40B4-BE49-F238E27FC236}">
                <a16:creationId xmlns:a16="http://schemas.microsoft.com/office/drawing/2014/main" id="{A77606F1-E01F-9D61-A45F-87165FC2A425}"/>
              </a:ext>
            </a:extLst>
          </p:cNvPr>
          <p:cNvSpPr>
            <a:spLocks noGrp="1"/>
          </p:cNvSpPr>
          <p:nvPr>
            <p:ph idx="1"/>
          </p:nvPr>
        </p:nvSpPr>
        <p:spPr/>
        <p:txBody>
          <a:bodyPr/>
          <a:lstStyle/>
          <a:p>
            <a:pPr marL="0" indent="0">
              <a:buNone/>
            </a:pPr>
            <a:r>
              <a:rPr lang="en-US" dirty="0"/>
              <a:t>Temple’s star wains as she ‘ages out’ of her child actor position, but because of the work of her parents, she remains influential in television and film throughout her young adulthood. Eventually, she transitions away from the entertainment industry and into politics. She joins the Republican Party, runs for US Congress unsuccessfully, and becomes an influential governmental official under Gerald Ford, Jimmy Carter, and George H.W. Bush.</a:t>
            </a:r>
          </a:p>
        </p:txBody>
      </p:sp>
    </p:spTree>
    <p:extLst>
      <p:ext uri="{BB962C8B-B14F-4D97-AF65-F5344CB8AC3E}">
        <p14:creationId xmlns:p14="http://schemas.microsoft.com/office/powerpoint/2010/main" val="1082295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E17B9A-D35D-0A8D-7062-8892060E9E41}"/>
              </a:ext>
            </a:extLst>
          </p:cNvPr>
          <p:cNvSpPr>
            <a:spLocks noGrp="1"/>
          </p:cNvSpPr>
          <p:nvPr>
            <p:ph type="title"/>
          </p:nvPr>
        </p:nvSpPr>
        <p:spPr>
          <a:xfrm>
            <a:off x="804672" y="2404872"/>
            <a:ext cx="3044950" cy="1627792"/>
          </a:xfrm>
        </p:spPr>
        <p:txBody>
          <a:bodyPr vert="horz" lIns="274320" tIns="182880" rIns="274320" bIns="182880" rtlCol="0" anchor="ctr" anchorCtr="1">
            <a:normAutofit fontScale="90000"/>
          </a:bodyPr>
          <a:lstStyle/>
          <a:p>
            <a:r>
              <a:rPr lang="en-US" sz="2400" dirty="0"/>
              <a:t>1950</a:t>
            </a:r>
            <a:br>
              <a:rPr lang="en-US" sz="1300" dirty="0"/>
            </a:br>
            <a:br>
              <a:rPr lang="en-US" sz="1300" dirty="0"/>
            </a:br>
            <a:r>
              <a:rPr lang="en-US" sz="1300" dirty="0"/>
              <a:t>Temple Marries Charles Aldan Black. They will Remain Together until his Death in 2005.</a:t>
            </a:r>
          </a:p>
        </p:txBody>
      </p:sp>
      <p:pic>
        <p:nvPicPr>
          <p:cNvPr id="7" name="Content Placeholder 6" descr="A person in a military uniform shaking hands with a person in a wedding dress&#10;&#10;Description automatically generated">
            <a:extLst>
              <a:ext uri="{FF2B5EF4-FFF2-40B4-BE49-F238E27FC236}">
                <a16:creationId xmlns:a16="http://schemas.microsoft.com/office/drawing/2014/main" id="{A16BED6D-1675-9F9A-B863-29E84B5061C2}"/>
              </a:ext>
            </a:extLst>
          </p:cNvPr>
          <p:cNvPicPr>
            <a:picLocks noGrp="1" noChangeAspect="1"/>
          </p:cNvPicPr>
          <p:nvPr>
            <p:ph idx="1"/>
          </p:nvPr>
        </p:nvPicPr>
        <p:blipFill>
          <a:blip r:embed="rId2"/>
          <a:stretch>
            <a:fillRect/>
          </a:stretch>
        </p:blipFill>
        <p:spPr>
          <a:xfrm>
            <a:off x="5294376" y="925068"/>
            <a:ext cx="6257544" cy="4693157"/>
          </a:xfrm>
          <a:prstGeom prst="rect">
            <a:avLst/>
          </a:prstGeom>
        </p:spPr>
      </p:pic>
    </p:spTree>
    <p:extLst>
      <p:ext uri="{BB962C8B-B14F-4D97-AF65-F5344CB8AC3E}">
        <p14:creationId xmlns:p14="http://schemas.microsoft.com/office/powerpoint/2010/main" val="1177561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198E48-1F7C-1B4F-50BA-E8C2B08859EE}"/>
              </a:ext>
            </a:extLst>
          </p:cNvPr>
          <p:cNvSpPr>
            <a:spLocks noGrp="1"/>
          </p:cNvSpPr>
          <p:nvPr>
            <p:ph type="title"/>
          </p:nvPr>
        </p:nvSpPr>
        <p:spPr>
          <a:xfrm>
            <a:off x="804672" y="2404872"/>
            <a:ext cx="3044950" cy="2380884"/>
          </a:xfrm>
        </p:spPr>
        <p:txBody>
          <a:bodyPr vert="horz" lIns="274320" tIns="182880" rIns="274320" bIns="182880" rtlCol="0" anchor="ctr" anchorCtr="1">
            <a:normAutofit fontScale="90000"/>
          </a:bodyPr>
          <a:lstStyle/>
          <a:p>
            <a:r>
              <a:rPr lang="en-US" sz="2800" dirty="0"/>
              <a:t>October 13, 1976</a:t>
            </a:r>
            <a:br>
              <a:rPr lang="en-US" sz="2800" dirty="0"/>
            </a:br>
            <a:br>
              <a:rPr lang="en-US" sz="2800" dirty="0"/>
            </a:br>
            <a:r>
              <a:rPr lang="en-US" sz="1800" dirty="0">
                <a:latin typeface="+mn-lt"/>
              </a:rPr>
              <a:t>Shirley Temple in Her Work as a government Official</a:t>
            </a:r>
          </a:p>
        </p:txBody>
      </p:sp>
      <p:pic>
        <p:nvPicPr>
          <p:cNvPr id="10" name="Content Placeholder 9" descr="A person in a head scarf sitting at a table&#10;&#10;Description automatically generated">
            <a:extLst>
              <a:ext uri="{FF2B5EF4-FFF2-40B4-BE49-F238E27FC236}">
                <a16:creationId xmlns:a16="http://schemas.microsoft.com/office/drawing/2014/main" id="{DB8E414F-6AFE-B332-F6D1-FEF726CB2339}"/>
              </a:ext>
            </a:extLst>
          </p:cNvPr>
          <p:cNvPicPr>
            <a:picLocks noGrp="1" noChangeAspect="1"/>
          </p:cNvPicPr>
          <p:nvPr>
            <p:ph idx="1"/>
          </p:nvPr>
        </p:nvPicPr>
        <p:blipFill>
          <a:blip r:embed="rId2"/>
          <a:stretch>
            <a:fillRect/>
          </a:stretch>
        </p:blipFill>
        <p:spPr>
          <a:xfrm>
            <a:off x="5294376" y="1136260"/>
            <a:ext cx="6257544" cy="4270773"/>
          </a:xfrm>
          <a:prstGeom prst="rect">
            <a:avLst/>
          </a:prstGeom>
        </p:spPr>
      </p:pic>
      <p:sp>
        <p:nvSpPr>
          <p:cNvPr id="4" name="Text Placeholder 3">
            <a:extLst>
              <a:ext uri="{FF2B5EF4-FFF2-40B4-BE49-F238E27FC236}">
                <a16:creationId xmlns:a16="http://schemas.microsoft.com/office/drawing/2014/main" id="{F159591F-E330-F878-D3E1-8B16856017E8}"/>
              </a:ext>
            </a:extLst>
          </p:cNvPr>
          <p:cNvSpPr>
            <a:spLocks noGrp="1"/>
          </p:cNvSpPr>
          <p:nvPr>
            <p:ph type="body" sz="half" idx="2"/>
          </p:nvPr>
        </p:nvSpPr>
        <p:spPr>
          <a:xfrm>
            <a:off x="697318" y="5817812"/>
            <a:ext cx="3259658" cy="336921"/>
          </a:xfrm>
        </p:spPr>
        <p:txBody>
          <a:bodyPr>
            <a:normAutofit fontScale="25000" lnSpcReduction="20000"/>
          </a:bodyPr>
          <a:lstStyle/>
          <a:p>
            <a:pPr indent="-457200" algn="l" rtl="0"/>
            <a:r>
              <a:rPr lang="en-US" sz="5600" b="0" i="0" u="none" strike="noStrike" dirty="0">
                <a:solidFill>
                  <a:srgbClr val="000000"/>
                </a:solidFill>
                <a:effectLst/>
                <a:latin typeface="Arial" panose="020B0604020202020204" pitchFamily="34" charset="0"/>
              </a:rPr>
              <a:t>Marion, </a:t>
            </a:r>
            <a:r>
              <a:rPr lang="en-US" sz="5600" b="0" i="0" u="none" strike="noStrike" dirty="0" err="1">
                <a:solidFill>
                  <a:srgbClr val="000000"/>
                </a:solidFill>
                <a:effectLst/>
                <a:latin typeface="Arial" panose="020B0604020202020204" pitchFamily="34" charset="0"/>
              </a:rPr>
              <a:t>Trikosko</a:t>
            </a:r>
            <a:r>
              <a:rPr lang="en-US" sz="5600" b="0" i="0" u="none" strike="noStrike" dirty="0">
                <a:solidFill>
                  <a:srgbClr val="000000"/>
                </a:solidFill>
                <a:effectLst/>
                <a:latin typeface="Arial" panose="020B0604020202020204" pitchFamily="34" charset="0"/>
              </a:rPr>
              <a:t>. </a:t>
            </a:r>
            <a:r>
              <a:rPr lang="en-US" sz="5600" b="0" i="1" u="none" strike="noStrike" dirty="0">
                <a:solidFill>
                  <a:srgbClr val="000000"/>
                </a:solidFill>
                <a:effectLst/>
                <a:latin typeface="Arial" panose="020B0604020202020204" pitchFamily="34" charset="0"/>
              </a:rPr>
              <a:t>Chief of Protocol of the United States Shirley Temple Black</a:t>
            </a:r>
            <a:r>
              <a:rPr lang="en-US" sz="5600" b="0" i="0" u="none" strike="noStrike" dirty="0">
                <a:solidFill>
                  <a:srgbClr val="000000"/>
                </a:solidFill>
                <a:effectLst/>
                <a:latin typeface="Arial" panose="020B0604020202020204" pitchFamily="34" charset="0"/>
              </a:rPr>
              <a:t>. 13 October 1976, https://</a:t>
            </a:r>
            <a:r>
              <a:rPr lang="en-US" sz="5600" b="0" i="0" u="none" strike="noStrike" dirty="0" err="1">
                <a:solidFill>
                  <a:srgbClr val="000000"/>
                </a:solidFill>
                <a:effectLst/>
                <a:latin typeface="Arial" panose="020B0604020202020204" pitchFamily="34" charset="0"/>
              </a:rPr>
              <a:t>www.loc.gov</a:t>
            </a:r>
            <a:r>
              <a:rPr lang="en-US" sz="5600" b="0" i="0" u="none" strike="noStrike" dirty="0">
                <a:solidFill>
                  <a:srgbClr val="000000"/>
                </a:solidFill>
                <a:effectLst/>
                <a:latin typeface="Arial" panose="020B0604020202020204" pitchFamily="34" charset="0"/>
              </a:rPr>
              <a:t>/pictures/item/2024630553/.</a:t>
            </a:r>
            <a:endParaRPr lang="en-US" sz="5600" b="0" dirty="0">
              <a:effectLst/>
            </a:endParaRPr>
          </a:p>
          <a:p>
            <a:br>
              <a:rPr lang="en-US" dirty="0"/>
            </a:br>
            <a:endParaRPr lang="en-US" dirty="0"/>
          </a:p>
        </p:txBody>
      </p:sp>
    </p:spTree>
    <p:extLst>
      <p:ext uri="{BB962C8B-B14F-4D97-AF65-F5344CB8AC3E}">
        <p14:creationId xmlns:p14="http://schemas.microsoft.com/office/powerpoint/2010/main" val="250945550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123</TotalTime>
  <Words>419</Words>
  <Application>Microsoft Macintosh PowerPoint</Application>
  <PresentationFormat>Widescreen</PresentationFormat>
  <Paragraphs>20</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Gill Sans MT</vt:lpstr>
      <vt:lpstr>Parcel</vt:lpstr>
      <vt:lpstr>Shirley Temple Timeline</vt:lpstr>
      <vt:lpstr>April 23, 1928</vt:lpstr>
      <vt:lpstr>1931</vt:lpstr>
      <vt:lpstr>1935  Shirley Temple in ‘Our Little Girl’</vt:lpstr>
      <vt:lpstr>1935-1938</vt:lpstr>
      <vt:lpstr>June 24, 1938  Shirley Temple After a Visit to the Whitehouse  </vt:lpstr>
      <vt:lpstr>1940s-1990s</vt:lpstr>
      <vt:lpstr>1950  Temple Marries Charles Aldan Black. They will Remain Together until his Death in 2005.</vt:lpstr>
      <vt:lpstr>October 13, 1976  Shirley Temple in Her Work as a government Official</vt:lpstr>
      <vt:lpstr>February 10, 2014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Julian Siegel</dc:creator>
  <cp:lastModifiedBy>Julian Siegel</cp:lastModifiedBy>
  <cp:revision>4</cp:revision>
  <dcterms:created xsi:type="dcterms:W3CDTF">2024-11-24T23:09:05Z</dcterms:created>
  <dcterms:modified xsi:type="dcterms:W3CDTF">2024-12-09T19:39:41Z</dcterms:modified>
</cp:coreProperties>
</file>