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3" r:id="rId3"/>
    <p:sldId id="260" r:id="rId4"/>
    <p:sldId id="264" r:id="rId5"/>
    <p:sldId id="261" r:id="rId6"/>
    <p:sldId id="262" r:id="rId7"/>
    <p:sldId id="265"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4687"/>
  </p:normalViewPr>
  <p:slideViewPr>
    <p:cSldViewPr snapToGrid="0">
      <p:cViewPr varScale="1">
        <p:scale>
          <a:sx n="112" d="100"/>
          <a:sy n="112" d="100"/>
        </p:scale>
        <p:origin x="68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83CD4D0-670F-3941-BFA5-FA11CF1DFBAA}" type="datetimeFigureOut">
              <a:rPr lang="en-US" smtClean="0"/>
              <a:t>12/9/24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37466732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D4D0-670F-3941-BFA5-FA11CF1DFBA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280509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D4D0-670F-3941-BFA5-FA11CF1DFBA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111239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3CD4D0-670F-3941-BFA5-FA11CF1DFBAA}" type="datetimeFigureOut">
              <a:rPr lang="en-US" smtClean="0"/>
              <a:t>12/9/24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168731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83CD4D0-670F-3941-BFA5-FA11CF1DFBAA}" type="datetimeFigureOut">
              <a:rPr lang="en-US" smtClean="0"/>
              <a:t>12/9/24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30030623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83CD4D0-670F-3941-BFA5-FA11CF1DFBAA}" type="datetimeFigureOut">
              <a:rPr lang="en-US" smtClean="0"/>
              <a:t>12/9/24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333254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83CD4D0-670F-3941-BFA5-FA11CF1DFBAA}" type="datetimeFigureOut">
              <a:rPr lang="en-US" smtClean="0"/>
              <a:t>12/9/24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E0DC1-D43C-EE47-AE20-9980ECC8BB5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44314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3CD4D0-670F-3941-BFA5-FA11CF1DFBAA}" type="datetimeFigureOut">
              <a:rPr lang="en-US" smtClean="0"/>
              <a:t>12/9/24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2155748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CD4D0-670F-3941-BFA5-FA11CF1DFBAA}" type="datetimeFigureOut">
              <a:rPr lang="en-US" smtClean="0"/>
              <a:t>12/9/24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375973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83CD4D0-670F-3941-BFA5-FA11CF1DFBAA}" type="datetimeFigureOut">
              <a:rPr lang="en-US" smtClean="0"/>
              <a:t>12/9/24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197756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83CD4D0-670F-3941-BFA5-FA11CF1DFBAA}" type="datetimeFigureOut">
              <a:rPr lang="en-US" smtClean="0"/>
              <a:t>12/9/24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05DE0DC1-D43C-EE47-AE20-9980ECC8BB54}" type="slidenum">
              <a:rPr lang="en-US" smtClean="0"/>
              <a:t>‹#›</a:t>
            </a:fld>
            <a:endParaRPr lang="en-US"/>
          </a:p>
        </p:txBody>
      </p:sp>
    </p:spTree>
    <p:extLst>
      <p:ext uri="{BB962C8B-B14F-4D97-AF65-F5344CB8AC3E}">
        <p14:creationId xmlns:p14="http://schemas.microsoft.com/office/powerpoint/2010/main" val="161954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83CD4D0-670F-3941-BFA5-FA11CF1DFBAA}" type="datetimeFigureOut">
              <a:rPr lang="en-US" smtClean="0"/>
              <a:t>12/9/24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DE0DC1-D43C-EE47-AE20-9980ECC8BB54}" type="slidenum">
              <a:rPr lang="en-US" smtClean="0"/>
              <a:t>‹#›</a:t>
            </a:fld>
            <a:endParaRPr lang="en-US"/>
          </a:p>
        </p:txBody>
      </p:sp>
    </p:spTree>
    <p:extLst>
      <p:ext uri="{BB962C8B-B14F-4D97-AF65-F5344CB8AC3E}">
        <p14:creationId xmlns:p14="http://schemas.microsoft.com/office/powerpoint/2010/main" val="221162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FB21A-9CC0-C73D-C90B-FE32DC56AF37}"/>
              </a:ext>
            </a:extLst>
          </p:cNvPr>
          <p:cNvSpPr>
            <a:spLocks noGrp="1"/>
          </p:cNvSpPr>
          <p:nvPr>
            <p:ph type="ctrTitle"/>
          </p:nvPr>
        </p:nvSpPr>
        <p:spPr/>
        <p:txBody>
          <a:bodyPr/>
          <a:lstStyle/>
          <a:p>
            <a:r>
              <a:rPr lang="en-US" dirty="0"/>
              <a:t>Jackie Coogan Timeline</a:t>
            </a:r>
          </a:p>
        </p:txBody>
      </p:sp>
      <p:sp>
        <p:nvSpPr>
          <p:cNvPr id="3" name="Subtitle 2">
            <a:extLst>
              <a:ext uri="{FF2B5EF4-FFF2-40B4-BE49-F238E27FC236}">
                <a16:creationId xmlns:a16="http://schemas.microsoft.com/office/drawing/2014/main" id="{D9D3FD7B-22B2-7BF7-B86B-A0FA4088B1CB}"/>
              </a:ext>
            </a:extLst>
          </p:cNvPr>
          <p:cNvSpPr>
            <a:spLocks noGrp="1"/>
          </p:cNvSpPr>
          <p:nvPr>
            <p:ph type="subTitle" idx="1"/>
          </p:nvPr>
        </p:nvSpPr>
        <p:spPr/>
        <p:txBody>
          <a:bodyPr/>
          <a:lstStyle/>
          <a:p>
            <a:r>
              <a:rPr lang="en-US" dirty="0"/>
              <a:t>Julian Siegel</a:t>
            </a:r>
          </a:p>
        </p:txBody>
      </p:sp>
    </p:spTree>
    <p:extLst>
      <p:ext uri="{BB962C8B-B14F-4D97-AF65-F5344CB8AC3E}">
        <p14:creationId xmlns:p14="http://schemas.microsoft.com/office/powerpoint/2010/main" val="522321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43868-DD7D-8C9F-E3C7-659936064B80}"/>
              </a:ext>
            </a:extLst>
          </p:cNvPr>
          <p:cNvSpPr>
            <a:spLocks noGrp="1"/>
          </p:cNvSpPr>
          <p:nvPr>
            <p:ph type="title"/>
          </p:nvPr>
        </p:nvSpPr>
        <p:spPr/>
        <p:txBody>
          <a:bodyPr/>
          <a:lstStyle/>
          <a:p>
            <a:r>
              <a:rPr lang="en-US" dirty="0"/>
              <a:t>March 1, 1984</a:t>
            </a:r>
          </a:p>
        </p:txBody>
      </p:sp>
      <p:sp>
        <p:nvSpPr>
          <p:cNvPr id="3" name="Content Placeholder 2">
            <a:extLst>
              <a:ext uri="{FF2B5EF4-FFF2-40B4-BE49-F238E27FC236}">
                <a16:creationId xmlns:a16="http://schemas.microsoft.com/office/drawing/2014/main" id="{9A4F8C96-6B5C-9F6C-6F35-AE80D9B829E6}"/>
              </a:ext>
            </a:extLst>
          </p:cNvPr>
          <p:cNvSpPr>
            <a:spLocks noGrp="1"/>
          </p:cNvSpPr>
          <p:nvPr>
            <p:ph idx="1"/>
          </p:nvPr>
        </p:nvSpPr>
        <p:spPr>
          <a:xfrm>
            <a:off x="2231136" y="3035809"/>
            <a:ext cx="7729728" cy="790956"/>
          </a:xfrm>
        </p:spPr>
        <p:txBody>
          <a:bodyPr/>
          <a:lstStyle/>
          <a:p>
            <a:pPr marL="0" indent="0">
              <a:buNone/>
            </a:pPr>
            <a:r>
              <a:rPr lang="en-US" dirty="0"/>
              <a:t>Jackie Coogan dies of a heart attack at the age of 69. He was never able to fully regain the amount of money taken from him after his years as a child star.</a:t>
            </a:r>
          </a:p>
        </p:txBody>
      </p:sp>
    </p:spTree>
    <p:extLst>
      <p:ext uri="{BB962C8B-B14F-4D97-AF65-F5344CB8AC3E}">
        <p14:creationId xmlns:p14="http://schemas.microsoft.com/office/powerpoint/2010/main" val="106545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7F06E-2FFE-B541-C9B0-098321B33DA5}"/>
              </a:ext>
            </a:extLst>
          </p:cNvPr>
          <p:cNvSpPr>
            <a:spLocks noGrp="1"/>
          </p:cNvSpPr>
          <p:nvPr>
            <p:ph type="title"/>
          </p:nvPr>
        </p:nvSpPr>
        <p:spPr/>
        <p:txBody>
          <a:bodyPr/>
          <a:lstStyle/>
          <a:p>
            <a:r>
              <a:rPr lang="en-US" dirty="0"/>
              <a:t>October 26, 1914</a:t>
            </a:r>
          </a:p>
        </p:txBody>
      </p:sp>
      <p:sp>
        <p:nvSpPr>
          <p:cNvPr id="3" name="Content Placeholder 2">
            <a:extLst>
              <a:ext uri="{FF2B5EF4-FFF2-40B4-BE49-F238E27FC236}">
                <a16:creationId xmlns:a16="http://schemas.microsoft.com/office/drawing/2014/main" id="{D3C038E8-B086-32E8-2F8D-58EC0D554B92}"/>
              </a:ext>
            </a:extLst>
          </p:cNvPr>
          <p:cNvSpPr>
            <a:spLocks noGrp="1"/>
          </p:cNvSpPr>
          <p:nvPr>
            <p:ph idx="1"/>
          </p:nvPr>
        </p:nvSpPr>
        <p:spPr>
          <a:xfrm>
            <a:off x="2231136" y="3092959"/>
            <a:ext cx="7729728" cy="1019556"/>
          </a:xfrm>
        </p:spPr>
        <p:txBody>
          <a:bodyPr/>
          <a:lstStyle/>
          <a:p>
            <a:pPr marL="0" indent="0">
              <a:buNone/>
            </a:pPr>
            <a:r>
              <a:rPr lang="en-US" dirty="0"/>
              <a:t>Jackie Coogan is born in Los Angeles, California. His parents are both vaudevillian actors and by the age of 4, he is already touring with them. At 5, he is discovered by Charlie Chaplin and given his first movie role in ”A Day’s Pleasure”. </a:t>
            </a:r>
          </a:p>
        </p:txBody>
      </p:sp>
    </p:spTree>
    <p:extLst>
      <p:ext uri="{BB962C8B-B14F-4D97-AF65-F5344CB8AC3E}">
        <p14:creationId xmlns:p14="http://schemas.microsoft.com/office/powerpoint/2010/main" val="8399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55556-7C39-A98F-6ED8-DF16A7A2B0B6}"/>
              </a:ext>
            </a:extLst>
          </p:cNvPr>
          <p:cNvSpPr>
            <a:spLocks noGrp="1"/>
          </p:cNvSpPr>
          <p:nvPr>
            <p:ph type="title"/>
          </p:nvPr>
        </p:nvSpPr>
        <p:spPr>
          <a:xfrm>
            <a:off x="804672" y="2404872"/>
            <a:ext cx="3044950" cy="1627792"/>
          </a:xfrm>
        </p:spPr>
        <p:txBody>
          <a:bodyPr vert="horz" lIns="274320" tIns="182880" rIns="274320" bIns="182880" rtlCol="0" anchor="ctr" anchorCtr="1">
            <a:normAutofit fontScale="90000"/>
          </a:bodyPr>
          <a:lstStyle/>
          <a:p>
            <a:r>
              <a:rPr lang="en-US" sz="2800" dirty="0"/>
              <a:t>1915-1920</a:t>
            </a:r>
            <a:br>
              <a:rPr lang="en-US" sz="2800" dirty="0"/>
            </a:br>
            <a:br>
              <a:rPr lang="en-US" sz="2800" dirty="0"/>
            </a:br>
            <a:r>
              <a:rPr lang="en-US" sz="1800" dirty="0">
                <a:latin typeface="+mn-lt"/>
              </a:rPr>
              <a:t>Jackie Coogan between the Ages of 3 and 7</a:t>
            </a:r>
          </a:p>
        </p:txBody>
      </p:sp>
      <p:pic>
        <p:nvPicPr>
          <p:cNvPr id="6" name="Content Placeholder 5" descr="A child sitting on a chair&#10;&#10;Description automatically generated">
            <a:extLst>
              <a:ext uri="{FF2B5EF4-FFF2-40B4-BE49-F238E27FC236}">
                <a16:creationId xmlns:a16="http://schemas.microsoft.com/office/drawing/2014/main" id="{80B8E4ED-AC3F-39CF-8A47-6C4266D1315B}"/>
              </a:ext>
            </a:extLst>
          </p:cNvPr>
          <p:cNvPicPr>
            <a:picLocks noGrp="1" noChangeAspect="1"/>
          </p:cNvPicPr>
          <p:nvPr>
            <p:ph idx="1"/>
          </p:nvPr>
        </p:nvPicPr>
        <p:blipFill>
          <a:blip r:embed="rId2"/>
          <a:stretch>
            <a:fillRect/>
          </a:stretch>
        </p:blipFill>
        <p:spPr>
          <a:xfrm>
            <a:off x="6521841" y="640080"/>
            <a:ext cx="3802614" cy="5263134"/>
          </a:xfrm>
          <a:prstGeom prst="rect">
            <a:avLst/>
          </a:prstGeom>
        </p:spPr>
      </p:pic>
      <p:sp>
        <p:nvSpPr>
          <p:cNvPr id="4" name="Text Placeholder 3">
            <a:extLst>
              <a:ext uri="{FF2B5EF4-FFF2-40B4-BE49-F238E27FC236}">
                <a16:creationId xmlns:a16="http://schemas.microsoft.com/office/drawing/2014/main" id="{C29832A8-5748-67D3-ABED-620C4A479907}"/>
              </a:ext>
            </a:extLst>
          </p:cNvPr>
          <p:cNvSpPr>
            <a:spLocks noGrp="1"/>
          </p:cNvSpPr>
          <p:nvPr>
            <p:ph type="body" sz="half" idx="2"/>
          </p:nvPr>
        </p:nvSpPr>
        <p:spPr>
          <a:xfrm>
            <a:off x="637465" y="5903214"/>
            <a:ext cx="3212157" cy="839445"/>
          </a:xfrm>
        </p:spPr>
        <p:txBody>
          <a:bodyPr>
            <a:noAutofit/>
          </a:bodyPr>
          <a:lstStyle/>
          <a:p>
            <a:pPr algn="l"/>
            <a:r>
              <a:rPr lang="en-US" sz="1400" b="0" i="1" u="none" strike="noStrike" dirty="0">
                <a:solidFill>
                  <a:srgbClr val="000000"/>
                </a:solidFill>
                <a:effectLst/>
                <a:latin typeface="Arial" panose="020B0604020202020204" pitchFamily="34" charset="0"/>
              </a:rPr>
              <a:t>Coogan</a:t>
            </a:r>
            <a:r>
              <a:rPr lang="en-US" sz="1400" b="0" i="0" u="none" strike="noStrike" dirty="0">
                <a:solidFill>
                  <a:srgbClr val="000000"/>
                </a:solidFill>
                <a:effectLst/>
                <a:latin typeface="Arial" panose="020B0604020202020204" pitchFamily="34" charset="0"/>
              </a:rPr>
              <a:t>. Bain News Service, 1915-1920, https://</a:t>
            </a:r>
            <a:r>
              <a:rPr lang="en-US" sz="1400" b="0" i="0" u="none" strike="noStrike" dirty="0" err="1">
                <a:solidFill>
                  <a:srgbClr val="000000"/>
                </a:solidFill>
                <a:effectLst/>
                <a:latin typeface="Arial" panose="020B0604020202020204" pitchFamily="34" charset="0"/>
              </a:rPr>
              <a:t>www.loc.gov</a:t>
            </a:r>
            <a:r>
              <a:rPr lang="en-US" sz="1400" b="0" i="0" u="none" strike="noStrike" dirty="0">
                <a:solidFill>
                  <a:srgbClr val="000000"/>
                </a:solidFill>
                <a:effectLst/>
                <a:latin typeface="Arial" panose="020B0604020202020204" pitchFamily="34" charset="0"/>
              </a:rPr>
              <a:t>/pictures/item/2014712388/.</a:t>
            </a:r>
            <a:endParaRPr lang="en-US" sz="1400" dirty="0"/>
          </a:p>
        </p:txBody>
      </p:sp>
    </p:spTree>
    <p:extLst>
      <p:ext uri="{BB962C8B-B14F-4D97-AF65-F5344CB8AC3E}">
        <p14:creationId xmlns:p14="http://schemas.microsoft.com/office/powerpoint/2010/main" val="1132893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7757-8899-5018-B47C-7D5FBB4E8717}"/>
              </a:ext>
            </a:extLst>
          </p:cNvPr>
          <p:cNvSpPr>
            <a:spLocks noGrp="1"/>
          </p:cNvSpPr>
          <p:nvPr>
            <p:ph type="title"/>
          </p:nvPr>
        </p:nvSpPr>
        <p:spPr/>
        <p:txBody>
          <a:bodyPr/>
          <a:lstStyle/>
          <a:p>
            <a:r>
              <a:rPr lang="en-US" dirty="0"/>
              <a:t>1921</a:t>
            </a:r>
          </a:p>
        </p:txBody>
      </p:sp>
      <p:sp>
        <p:nvSpPr>
          <p:cNvPr id="3" name="Content Placeholder 2">
            <a:extLst>
              <a:ext uri="{FF2B5EF4-FFF2-40B4-BE49-F238E27FC236}">
                <a16:creationId xmlns:a16="http://schemas.microsoft.com/office/drawing/2014/main" id="{EDAF4A14-220F-3D0D-50D5-8EA6216435C5}"/>
              </a:ext>
            </a:extLst>
          </p:cNvPr>
          <p:cNvSpPr>
            <a:spLocks noGrp="1"/>
          </p:cNvSpPr>
          <p:nvPr>
            <p:ph idx="1"/>
          </p:nvPr>
        </p:nvSpPr>
        <p:spPr/>
        <p:txBody>
          <a:bodyPr/>
          <a:lstStyle/>
          <a:p>
            <a:pPr marL="0" indent="0">
              <a:buNone/>
            </a:pPr>
            <a:r>
              <a:rPr lang="en-US" dirty="0"/>
              <a:t>Coogan stars in “The Kid” with Charlie Chaplin, his biggest film by far. He enters the peak of his career as a child actor, which lasts until 1927. His parents continue to control his assets.</a:t>
            </a:r>
          </a:p>
        </p:txBody>
      </p:sp>
    </p:spTree>
    <p:extLst>
      <p:ext uri="{BB962C8B-B14F-4D97-AF65-F5344CB8AC3E}">
        <p14:creationId xmlns:p14="http://schemas.microsoft.com/office/powerpoint/2010/main" val="62094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1172D-4D14-3A31-E7BA-0B2E09146A67}"/>
              </a:ext>
            </a:extLst>
          </p:cNvPr>
          <p:cNvSpPr>
            <a:spLocks noGrp="1"/>
          </p:cNvSpPr>
          <p:nvPr>
            <p:ph type="title"/>
          </p:nvPr>
        </p:nvSpPr>
        <p:spPr>
          <a:xfrm>
            <a:off x="804672" y="2404872"/>
            <a:ext cx="3044950" cy="2212848"/>
          </a:xfrm>
        </p:spPr>
        <p:txBody>
          <a:bodyPr vert="horz" lIns="274320" tIns="182880" rIns="274320" bIns="182880" rtlCol="0" anchor="ctr" anchorCtr="1">
            <a:normAutofit fontScale="90000"/>
          </a:bodyPr>
          <a:lstStyle/>
          <a:p>
            <a:r>
              <a:rPr lang="en-US" sz="2800" dirty="0"/>
              <a:t>1924</a:t>
            </a:r>
            <a:br>
              <a:rPr lang="en-US" sz="2800" dirty="0"/>
            </a:br>
            <a:br>
              <a:rPr lang="en-US" sz="2800" dirty="0"/>
            </a:br>
            <a:r>
              <a:rPr lang="en-US" sz="1800" dirty="0">
                <a:latin typeface="+mn-lt"/>
              </a:rPr>
              <a:t>Coogan promotes train line: Notable for his influence over monetary prospects for companies</a:t>
            </a:r>
          </a:p>
        </p:txBody>
      </p:sp>
      <p:pic>
        <p:nvPicPr>
          <p:cNvPr id="6" name="Content Placeholder 5" descr="A child looking out of a window of a train&#10;&#10;Description automatically generated">
            <a:extLst>
              <a:ext uri="{FF2B5EF4-FFF2-40B4-BE49-F238E27FC236}">
                <a16:creationId xmlns:a16="http://schemas.microsoft.com/office/drawing/2014/main" id="{D077E1A6-5917-1917-2803-B19067993B11}"/>
              </a:ext>
            </a:extLst>
          </p:cNvPr>
          <p:cNvPicPr>
            <a:picLocks noGrp="1" noChangeAspect="1"/>
          </p:cNvPicPr>
          <p:nvPr>
            <p:ph idx="1"/>
          </p:nvPr>
        </p:nvPicPr>
        <p:blipFill>
          <a:blip r:embed="rId2"/>
          <a:stretch>
            <a:fillRect/>
          </a:stretch>
        </p:blipFill>
        <p:spPr>
          <a:xfrm>
            <a:off x="5294376" y="768629"/>
            <a:ext cx="6257544" cy="5006035"/>
          </a:xfrm>
          <a:prstGeom prst="rect">
            <a:avLst/>
          </a:prstGeom>
        </p:spPr>
      </p:pic>
      <p:sp>
        <p:nvSpPr>
          <p:cNvPr id="4" name="Text Placeholder 3">
            <a:extLst>
              <a:ext uri="{FF2B5EF4-FFF2-40B4-BE49-F238E27FC236}">
                <a16:creationId xmlns:a16="http://schemas.microsoft.com/office/drawing/2014/main" id="{BF291CC3-380A-FAEA-828A-F5A350BA74B8}"/>
              </a:ext>
            </a:extLst>
          </p:cNvPr>
          <p:cNvSpPr>
            <a:spLocks noGrp="1"/>
          </p:cNvSpPr>
          <p:nvPr>
            <p:ph type="body" sz="half" idx="2"/>
          </p:nvPr>
        </p:nvSpPr>
        <p:spPr>
          <a:xfrm>
            <a:off x="637465" y="5774664"/>
            <a:ext cx="3212157" cy="744442"/>
          </a:xfrm>
        </p:spPr>
        <p:txBody>
          <a:bodyPr>
            <a:noAutofit/>
          </a:bodyPr>
          <a:lstStyle/>
          <a:p>
            <a:pPr algn="l"/>
            <a:r>
              <a:rPr lang="en-US" sz="1400" b="0" i="1" u="none" strike="noStrike" dirty="0">
                <a:solidFill>
                  <a:srgbClr val="000000"/>
                </a:solidFill>
                <a:effectLst/>
                <a:latin typeface="Arial" panose="020B0604020202020204" pitchFamily="34" charset="0"/>
              </a:rPr>
              <a:t>Jackie Coogan leaning out of window of locomotive</a:t>
            </a:r>
            <a:r>
              <a:rPr lang="en-US" sz="1400" b="0" i="0" u="none" strike="noStrike" dirty="0">
                <a:solidFill>
                  <a:srgbClr val="000000"/>
                </a:solidFill>
                <a:effectLst/>
                <a:latin typeface="Arial" panose="020B0604020202020204" pitchFamily="34" charset="0"/>
              </a:rPr>
              <a:t>. 1924, https://</a:t>
            </a:r>
            <a:r>
              <a:rPr lang="en-US" sz="1400" b="0" i="0" u="none" strike="noStrike" dirty="0" err="1">
                <a:solidFill>
                  <a:srgbClr val="000000"/>
                </a:solidFill>
                <a:effectLst/>
                <a:latin typeface="Arial" panose="020B0604020202020204" pitchFamily="34" charset="0"/>
              </a:rPr>
              <a:t>www.loc.gov</a:t>
            </a:r>
            <a:r>
              <a:rPr lang="en-US" sz="1400" b="0" i="0" u="none" strike="noStrike" dirty="0">
                <a:solidFill>
                  <a:srgbClr val="000000"/>
                </a:solidFill>
                <a:effectLst/>
                <a:latin typeface="Arial" panose="020B0604020202020204" pitchFamily="34" charset="0"/>
              </a:rPr>
              <a:t>/pictures/item/91783779/.</a:t>
            </a:r>
            <a:endParaRPr lang="en-US" sz="1400" dirty="0"/>
          </a:p>
        </p:txBody>
      </p:sp>
    </p:spTree>
    <p:extLst>
      <p:ext uri="{BB962C8B-B14F-4D97-AF65-F5344CB8AC3E}">
        <p14:creationId xmlns:p14="http://schemas.microsoft.com/office/powerpoint/2010/main" val="829875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1B1-D9BD-6F7B-9046-A5AE14577A48}"/>
              </a:ext>
            </a:extLst>
          </p:cNvPr>
          <p:cNvSpPr>
            <a:spLocks noGrp="1"/>
          </p:cNvSpPr>
          <p:nvPr>
            <p:ph type="title"/>
          </p:nvPr>
        </p:nvSpPr>
        <p:spPr>
          <a:xfrm>
            <a:off x="804672" y="2404872"/>
            <a:ext cx="3044950" cy="1882120"/>
          </a:xfrm>
        </p:spPr>
        <p:txBody>
          <a:bodyPr vert="horz" lIns="274320" tIns="182880" rIns="274320" bIns="182880" rtlCol="0" anchor="ctr" anchorCtr="1">
            <a:normAutofit fontScale="90000"/>
          </a:bodyPr>
          <a:lstStyle/>
          <a:p>
            <a:r>
              <a:rPr lang="en-US" sz="2800" dirty="0"/>
              <a:t>March 26, 1935</a:t>
            </a:r>
            <a:br>
              <a:rPr lang="en-US" sz="2800" dirty="0"/>
            </a:br>
            <a:br>
              <a:rPr lang="en-US" sz="2800" dirty="0"/>
            </a:br>
            <a:r>
              <a:rPr lang="en-US" sz="1800" dirty="0">
                <a:latin typeface="+mn-lt"/>
              </a:rPr>
              <a:t>Coogan with his former costar Charlie Chaplin</a:t>
            </a:r>
          </a:p>
        </p:txBody>
      </p:sp>
      <p:pic>
        <p:nvPicPr>
          <p:cNvPr id="6" name="Content Placeholder 5" descr="A person sitting next to another person&#10;&#10;Description automatically generated">
            <a:extLst>
              <a:ext uri="{FF2B5EF4-FFF2-40B4-BE49-F238E27FC236}">
                <a16:creationId xmlns:a16="http://schemas.microsoft.com/office/drawing/2014/main" id="{D9955660-F5C2-2985-7BE8-6317856057C1}"/>
              </a:ext>
            </a:extLst>
          </p:cNvPr>
          <p:cNvPicPr>
            <a:picLocks noGrp="1" noChangeAspect="1"/>
          </p:cNvPicPr>
          <p:nvPr>
            <p:ph idx="1"/>
          </p:nvPr>
        </p:nvPicPr>
        <p:blipFill>
          <a:blip r:embed="rId2"/>
          <a:stretch>
            <a:fillRect/>
          </a:stretch>
        </p:blipFill>
        <p:spPr>
          <a:xfrm>
            <a:off x="6383684" y="640080"/>
            <a:ext cx="4078928" cy="5263134"/>
          </a:xfrm>
          <a:prstGeom prst="rect">
            <a:avLst/>
          </a:prstGeom>
        </p:spPr>
      </p:pic>
      <p:sp>
        <p:nvSpPr>
          <p:cNvPr id="4" name="Text Placeholder 3">
            <a:extLst>
              <a:ext uri="{FF2B5EF4-FFF2-40B4-BE49-F238E27FC236}">
                <a16:creationId xmlns:a16="http://schemas.microsoft.com/office/drawing/2014/main" id="{0E3E01A1-ECCC-4EDD-E6E9-63E85379AF7B}"/>
              </a:ext>
            </a:extLst>
          </p:cNvPr>
          <p:cNvSpPr>
            <a:spLocks noGrp="1"/>
          </p:cNvSpPr>
          <p:nvPr>
            <p:ph type="body" sz="half" idx="2"/>
          </p:nvPr>
        </p:nvSpPr>
        <p:spPr>
          <a:xfrm>
            <a:off x="812138" y="5659387"/>
            <a:ext cx="2939024" cy="839445"/>
          </a:xfrm>
        </p:spPr>
        <p:txBody>
          <a:bodyPr>
            <a:normAutofit fontScale="25000" lnSpcReduction="20000"/>
          </a:bodyPr>
          <a:lstStyle/>
          <a:p>
            <a:pPr indent="-457200" algn="l" rtl="0"/>
            <a:r>
              <a:rPr lang="en-US" sz="5600" b="0" i="1" u="none" strike="noStrike" dirty="0">
                <a:solidFill>
                  <a:srgbClr val="000000"/>
                </a:solidFill>
                <a:effectLst/>
                <a:latin typeface="Arial" panose="020B0604020202020204" pitchFamily="34" charset="0"/>
              </a:rPr>
              <a:t>Charlie Chaplin &amp; Jackie Coogan Reenact “The Kid”</a:t>
            </a:r>
            <a:r>
              <a:rPr lang="en-US" sz="5600" b="0" i="0" u="none" strike="noStrike" dirty="0">
                <a:solidFill>
                  <a:srgbClr val="000000"/>
                </a:solidFill>
                <a:effectLst/>
                <a:latin typeface="Arial" panose="020B0604020202020204" pitchFamily="34" charset="0"/>
              </a:rPr>
              <a:t>. Acme, 26 March 1935, https://</a:t>
            </a:r>
            <a:r>
              <a:rPr lang="en-US" sz="5600" b="0" i="0" u="none" strike="noStrike" dirty="0" err="1">
                <a:solidFill>
                  <a:srgbClr val="000000"/>
                </a:solidFill>
                <a:effectLst/>
                <a:latin typeface="Arial" panose="020B0604020202020204" pitchFamily="34" charset="0"/>
              </a:rPr>
              <a:t>stuffnobodycaresabout.com</a:t>
            </a:r>
            <a:r>
              <a:rPr lang="en-US" sz="5600" b="0" i="0" u="none" strike="noStrike" dirty="0">
                <a:solidFill>
                  <a:srgbClr val="000000"/>
                </a:solidFill>
                <a:effectLst/>
                <a:latin typeface="Arial" panose="020B0604020202020204" pitchFamily="34" charset="0"/>
              </a:rPr>
              <a:t>/2023/01/31/classic-hollywood-141-charlie-chaplin-jackie-coogan/.</a:t>
            </a:r>
            <a:endParaRPr lang="en-US" sz="5600" b="0" dirty="0">
              <a:effectLst/>
            </a:endParaRPr>
          </a:p>
          <a:p>
            <a:br>
              <a:rPr lang="en-US" dirty="0"/>
            </a:br>
            <a:endParaRPr lang="en-US" dirty="0"/>
          </a:p>
        </p:txBody>
      </p:sp>
    </p:spTree>
    <p:extLst>
      <p:ext uri="{BB962C8B-B14F-4D97-AF65-F5344CB8AC3E}">
        <p14:creationId xmlns:p14="http://schemas.microsoft.com/office/powerpoint/2010/main" val="2653478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82DD9-8A3B-92AA-4C81-615B5D9DCDCD}"/>
              </a:ext>
            </a:extLst>
          </p:cNvPr>
          <p:cNvSpPr>
            <a:spLocks noGrp="1"/>
          </p:cNvSpPr>
          <p:nvPr>
            <p:ph type="title"/>
          </p:nvPr>
        </p:nvSpPr>
        <p:spPr/>
        <p:txBody>
          <a:bodyPr/>
          <a:lstStyle/>
          <a:p>
            <a:r>
              <a:rPr lang="en-US" dirty="0"/>
              <a:t>1935</a:t>
            </a:r>
          </a:p>
        </p:txBody>
      </p:sp>
      <p:sp>
        <p:nvSpPr>
          <p:cNvPr id="3" name="Content Placeholder 2">
            <a:extLst>
              <a:ext uri="{FF2B5EF4-FFF2-40B4-BE49-F238E27FC236}">
                <a16:creationId xmlns:a16="http://schemas.microsoft.com/office/drawing/2014/main" id="{58D53F52-ECAD-5813-1F37-20A0AE168906}"/>
              </a:ext>
            </a:extLst>
          </p:cNvPr>
          <p:cNvSpPr>
            <a:spLocks noGrp="1"/>
          </p:cNvSpPr>
          <p:nvPr>
            <p:ph idx="1"/>
          </p:nvPr>
        </p:nvSpPr>
        <p:spPr/>
        <p:txBody>
          <a:bodyPr/>
          <a:lstStyle/>
          <a:p>
            <a:pPr marL="0" indent="0">
              <a:buNone/>
            </a:pPr>
            <a:r>
              <a:rPr lang="en-US" dirty="0"/>
              <a:t>After the death of his father, Coogan seeks to gain back the money he has earned from his successful but short child acting career. His mother and stepfather refuse, and he sues them for 4 million dollars (over 90 million today). He only receives around 100,000 because no laws in California at the time required parental guardians to provide this money to their children. This suit sets in motion major legislation</a:t>
            </a:r>
          </a:p>
        </p:txBody>
      </p:sp>
    </p:spTree>
    <p:extLst>
      <p:ext uri="{BB962C8B-B14F-4D97-AF65-F5344CB8AC3E}">
        <p14:creationId xmlns:p14="http://schemas.microsoft.com/office/powerpoint/2010/main" val="910080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A0DCD-8D67-6DB0-E97B-47CAB8D8818F}"/>
              </a:ext>
            </a:extLst>
          </p:cNvPr>
          <p:cNvSpPr>
            <a:spLocks noGrp="1"/>
          </p:cNvSpPr>
          <p:nvPr>
            <p:ph type="title"/>
          </p:nvPr>
        </p:nvSpPr>
        <p:spPr/>
        <p:txBody>
          <a:bodyPr/>
          <a:lstStyle/>
          <a:p>
            <a:r>
              <a:rPr lang="en-US" dirty="0"/>
              <a:t>1939</a:t>
            </a:r>
          </a:p>
        </p:txBody>
      </p:sp>
      <p:sp>
        <p:nvSpPr>
          <p:cNvPr id="3" name="Content Placeholder 2">
            <a:extLst>
              <a:ext uri="{FF2B5EF4-FFF2-40B4-BE49-F238E27FC236}">
                <a16:creationId xmlns:a16="http://schemas.microsoft.com/office/drawing/2014/main" id="{5070FC0A-C889-2C2D-3463-BA730E922896}"/>
              </a:ext>
            </a:extLst>
          </p:cNvPr>
          <p:cNvSpPr>
            <a:spLocks noGrp="1"/>
          </p:cNvSpPr>
          <p:nvPr>
            <p:ph idx="1"/>
          </p:nvPr>
        </p:nvSpPr>
        <p:spPr/>
        <p:txBody>
          <a:bodyPr/>
          <a:lstStyle/>
          <a:p>
            <a:pPr marL="0" indent="0">
              <a:buNone/>
            </a:pPr>
            <a:r>
              <a:rPr lang="en-US" dirty="0"/>
              <a:t>The California Child Actors Bill, or the Coogan Act, is made law by the California State Government. This law requires that the guardians of child actors within the state of California set aside at least 15% of the monetary gains made by their children into a bank account that the child will be able to access once they turn 18. This account is called the Coogan account.  </a:t>
            </a:r>
          </a:p>
        </p:txBody>
      </p:sp>
    </p:spTree>
    <p:extLst>
      <p:ext uri="{BB962C8B-B14F-4D97-AF65-F5344CB8AC3E}">
        <p14:creationId xmlns:p14="http://schemas.microsoft.com/office/powerpoint/2010/main" val="384916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19501C6-F015-4273-AF88-E0F6C8538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A677DB7-5829-45BD-9754-5EC484CC4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1851C2-FE8F-9990-B57D-7D724F9032DD}"/>
              </a:ext>
            </a:extLst>
          </p:cNvPr>
          <p:cNvSpPr>
            <a:spLocks noGrp="1"/>
          </p:cNvSpPr>
          <p:nvPr>
            <p:ph type="title"/>
          </p:nvPr>
        </p:nvSpPr>
        <p:spPr>
          <a:xfrm>
            <a:off x="804672" y="2404872"/>
            <a:ext cx="3044950" cy="1824228"/>
          </a:xfrm>
        </p:spPr>
        <p:txBody>
          <a:bodyPr vert="horz" lIns="274320" tIns="182880" rIns="274320" bIns="182880" rtlCol="0" anchor="ctr" anchorCtr="1">
            <a:normAutofit fontScale="90000"/>
          </a:bodyPr>
          <a:lstStyle/>
          <a:p>
            <a:r>
              <a:rPr lang="en-US" sz="2800" dirty="0"/>
              <a:t>1964</a:t>
            </a:r>
            <a:br>
              <a:rPr lang="en-US" sz="2800" dirty="0"/>
            </a:br>
            <a:br>
              <a:rPr lang="en-US" sz="2800" dirty="0"/>
            </a:br>
            <a:r>
              <a:rPr lang="en-US" sz="1600" dirty="0"/>
              <a:t>Jackie Coogan revitalizes Career with His role as Uncle Fester in “The Addams Family”</a:t>
            </a:r>
            <a:endParaRPr lang="en-US" sz="2800" dirty="0"/>
          </a:p>
        </p:txBody>
      </p:sp>
      <p:pic>
        <p:nvPicPr>
          <p:cNvPr id="6" name="Content Placeholder 5" descr="A person making a face&#10;&#10;Description automatically generated">
            <a:extLst>
              <a:ext uri="{FF2B5EF4-FFF2-40B4-BE49-F238E27FC236}">
                <a16:creationId xmlns:a16="http://schemas.microsoft.com/office/drawing/2014/main" id="{3C055C6B-40ED-9C9C-1049-A5F5FEC373C5}"/>
              </a:ext>
            </a:extLst>
          </p:cNvPr>
          <p:cNvPicPr>
            <a:picLocks noGrp="1" noChangeAspect="1"/>
          </p:cNvPicPr>
          <p:nvPr>
            <p:ph idx="1"/>
          </p:nvPr>
        </p:nvPicPr>
        <p:blipFill>
          <a:blip r:embed="rId2"/>
          <a:stretch>
            <a:fillRect/>
          </a:stretch>
        </p:blipFill>
        <p:spPr>
          <a:xfrm>
            <a:off x="5294376" y="1076837"/>
            <a:ext cx="6257544" cy="4389620"/>
          </a:xfrm>
          <a:prstGeom prst="rect">
            <a:avLst/>
          </a:prstGeom>
        </p:spPr>
      </p:pic>
      <p:sp>
        <p:nvSpPr>
          <p:cNvPr id="4" name="Text Placeholder 3">
            <a:extLst>
              <a:ext uri="{FF2B5EF4-FFF2-40B4-BE49-F238E27FC236}">
                <a16:creationId xmlns:a16="http://schemas.microsoft.com/office/drawing/2014/main" id="{9C97841D-1488-FD64-2DE0-09CE11EFC59D}"/>
              </a:ext>
            </a:extLst>
          </p:cNvPr>
          <p:cNvSpPr>
            <a:spLocks noGrp="1"/>
          </p:cNvSpPr>
          <p:nvPr>
            <p:ph type="body" sz="half" idx="2"/>
          </p:nvPr>
        </p:nvSpPr>
        <p:spPr>
          <a:xfrm>
            <a:off x="804672" y="6015112"/>
            <a:ext cx="2693601" cy="742463"/>
          </a:xfrm>
        </p:spPr>
        <p:txBody>
          <a:bodyPr>
            <a:normAutofit fontScale="55000" lnSpcReduction="20000"/>
          </a:bodyPr>
          <a:lstStyle/>
          <a:p>
            <a:pPr algn="l"/>
            <a:r>
              <a:rPr lang="en-US" sz="1800" b="0" i="1" u="none" strike="noStrike" dirty="0">
                <a:solidFill>
                  <a:srgbClr val="000000"/>
                </a:solidFill>
                <a:effectLst/>
                <a:latin typeface="Arial" panose="020B0604020202020204" pitchFamily="34" charset="0"/>
              </a:rPr>
              <a:t>Jackie Coogan - Biography</a:t>
            </a:r>
            <a:r>
              <a:rPr lang="en-US" sz="1800" b="0" i="0" u="none" strike="noStrike" dirty="0">
                <a:solidFill>
                  <a:srgbClr val="000000"/>
                </a:solidFill>
                <a:effectLst/>
                <a:latin typeface="Arial" panose="020B0604020202020204" pitchFamily="34" charset="0"/>
              </a:rPr>
              <a:t>. (n.d.). IMDb. Retrieved December 9, 2024, from https://</a:t>
            </a:r>
            <a:r>
              <a:rPr lang="en-US" sz="1800" b="0" i="0" u="none" strike="noStrike" dirty="0" err="1">
                <a:solidFill>
                  <a:srgbClr val="000000"/>
                </a:solidFill>
                <a:effectLst/>
                <a:latin typeface="Arial" panose="020B0604020202020204" pitchFamily="34" charset="0"/>
              </a:rPr>
              <a:t>www.imdb.com</a:t>
            </a:r>
            <a:r>
              <a:rPr lang="en-US" sz="1800" b="0" i="0" u="none" strike="noStrike" dirty="0">
                <a:solidFill>
                  <a:srgbClr val="000000"/>
                </a:solidFill>
                <a:effectLst/>
                <a:latin typeface="Arial" panose="020B0604020202020204" pitchFamily="34" charset="0"/>
              </a:rPr>
              <a:t>/name/nm0001067/bio/</a:t>
            </a:r>
            <a:endParaRPr lang="en-US" sz="1200" dirty="0">
              <a:solidFill>
                <a:schemeClr val="tx1"/>
              </a:solidFill>
            </a:endParaRPr>
          </a:p>
        </p:txBody>
      </p:sp>
    </p:spTree>
    <p:extLst>
      <p:ext uri="{BB962C8B-B14F-4D97-AF65-F5344CB8AC3E}">
        <p14:creationId xmlns:p14="http://schemas.microsoft.com/office/powerpoint/2010/main" val="349919315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44</TotalTime>
  <Words>462</Words>
  <Application>Microsoft Macintosh PowerPoint</Application>
  <PresentationFormat>Widescreen</PresentationFormat>
  <Paragraphs>21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Parcel</vt:lpstr>
      <vt:lpstr>Jackie Coogan Timeline</vt:lpstr>
      <vt:lpstr>October 26, 1914</vt:lpstr>
      <vt:lpstr>1915-1920  Jackie Coogan between the Ages of 3 and 7</vt:lpstr>
      <vt:lpstr>1921</vt:lpstr>
      <vt:lpstr>1924  Coogan promotes train line: Notable for his influence over monetary prospects for companies</vt:lpstr>
      <vt:lpstr>March 26, 1935  Coogan with his former costar Charlie Chaplin</vt:lpstr>
      <vt:lpstr>1935</vt:lpstr>
      <vt:lpstr>1939</vt:lpstr>
      <vt:lpstr>1964  Jackie Coogan revitalizes Career with His role as Uncle Fester in “The Addams Family”</vt:lpstr>
      <vt:lpstr>March 1, 1984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Julian Siegel</dc:creator>
  <cp:lastModifiedBy>Julian Siegel</cp:lastModifiedBy>
  <cp:revision>3</cp:revision>
  <dcterms:created xsi:type="dcterms:W3CDTF">2024-12-09T19:05:44Z</dcterms:created>
  <dcterms:modified xsi:type="dcterms:W3CDTF">2024-12-09T20:17:41Z</dcterms:modified>
</cp:coreProperties>
</file>