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image" Target="../media/image0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png"/><Relationship Id="rId4" Type="http://schemas.openxmlformats.org/officeDocument/2006/relationships/image" Target="../media/image02.png"/><Relationship Id="rId5"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7.png"/><Relationship Id="rId5"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pSzTPGlNa5U" TargetMode="External"/><Relationship Id="rId4" Type="http://schemas.openxmlformats.org/officeDocument/2006/relationships/hyperlink" Target="http://patentimages.storage.googleapis.com/pages/US1661058-0.png" TargetMode="External"/><Relationship Id="rId10" Type="http://schemas.openxmlformats.org/officeDocument/2006/relationships/hyperlink" Target="http://theremin.ca/mattis/mattis.html" TargetMode="External"/><Relationship Id="rId9" Type="http://schemas.openxmlformats.org/officeDocument/2006/relationships/hyperlink" Target="http://patentimages.storage.googleapis.com/pages/US1661058-5.png" TargetMode="External"/><Relationship Id="rId5" Type="http://schemas.openxmlformats.org/officeDocument/2006/relationships/hyperlink" Target="http://patentimages.storage.googleapis.com/pages/US1661058-1.png" TargetMode="External"/><Relationship Id="rId6" Type="http://schemas.openxmlformats.org/officeDocument/2006/relationships/hyperlink" Target="http://patentimages.storage.googleapis.com/pages/US1661058-2.png" TargetMode="External"/><Relationship Id="rId7" Type="http://schemas.openxmlformats.org/officeDocument/2006/relationships/hyperlink" Target="http://patentimages.storage.googleapis.com/pages/US1661058-3.png" TargetMode="External"/><Relationship Id="rId8" Type="http://schemas.openxmlformats.org/officeDocument/2006/relationships/hyperlink" Target="http://patentimages.storage.googleapis.com/pages/US1661058-4.p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Shape 50"/>
          <p:cNvSpPr txBox="1"/>
          <p:nvPr>
            <p:ph type="ctrTitle"/>
          </p:nvPr>
        </p:nvSpPr>
        <p:spPr>
          <a:xfrm>
            <a:off x="311708" y="721450"/>
            <a:ext cx="8520599" cy="2052599"/>
          </a:xfrm>
          <a:prstGeom prst="rect">
            <a:avLst/>
          </a:prstGeom>
        </p:spPr>
        <p:txBody>
          <a:bodyPr anchorCtr="0" anchor="b" bIns="91425" lIns="91425" rIns="91425" tIns="91425">
            <a:noAutofit/>
          </a:bodyPr>
          <a:lstStyle/>
          <a:p>
            <a:pPr>
              <a:spcBef>
                <a:spcPts val="0"/>
              </a:spcBef>
              <a:buNone/>
            </a:pPr>
            <a:r>
              <a:rPr lang="en">
                <a:solidFill>
                  <a:srgbClr val="4A86E8"/>
                </a:solidFill>
              </a:rPr>
              <a:t>The Theremin as a Revolutionary Instrument</a:t>
            </a:r>
          </a:p>
        </p:txBody>
      </p:sp>
      <p:sp>
        <p:nvSpPr>
          <p:cNvPr id="51" name="Shape 51"/>
          <p:cNvSpPr txBox="1"/>
          <p:nvPr>
            <p:ph idx="1" type="subTitle"/>
          </p:nvPr>
        </p:nvSpPr>
        <p:spPr>
          <a:xfrm>
            <a:off x="311700" y="3065300"/>
            <a:ext cx="8520599" cy="792600"/>
          </a:xfrm>
          <a:prstGeom prst="rect">
            <a:avLst/>
          </a:prstGeom>
        </p:spPr>
        <p:txBody>
          <a:bodyPr anchorCtr="0" anchor="t" bIns="91425" lIns="91425" rIns="91425" tIns="91425">
            <a:noAutofit/>
          </a:bodyPr>
          <a:lstStyle/>
          <a:p>
            <a:pPr>
              <a:spcBef>
                <a:spcPts val="0"/>
              </a:spcBef>
              <a:buNone/>
            </a:pPr>
            <a:r>
              <a:rPr lang="en">
                <a:solidFill>
                  <a:schemeClr val="accent3"/>
                </a:solidFill>
              </a:rPr>
              <a:t>By Elle Cunningham and Matt Jackson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0" y="0"/>
            <a:ext cx="5124625" cy="3166999"/>
          </a:xfrm>
          <a:prstGeom prst="rect">
            <a:avLst/>
          </a:prstGeom>
          <a:noFill/>
          <a:ln>
            <a:noFill/>
          </a:ln>
        </p:spPr>
      </p:pic>
      <p:pic>
        <p:nvPicPr>
          <p:cNvPr id="57" name="Shape 57"/>
          <p:cNvPicPr preferRelativeResize="0"/>
          <p:nvPr/>
        </p:nvPicPr>
        <p:blipFill>
          <a:blip r:embed="rId4">
            <a:alphaModFix/>
          </a:blip>
          <a:stretch>
            <a:fillRect/>
          </a:stretch>
        </p:blipFill>
        <p:spPr>
          <a:xfrm>
            <a:off x="5035940" y="0"/>
            <a:ext cx="4108069" cy="514350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nvSpPr>
        <p:spPr>
          <a:xfrm>
            <a:off x="277100" y="311750"/>
            <a:ext cx="8433300" cy="698699"/>
          </a:xfrm>
          <a:prstGeom prst="rect">
            <a:avLst/>
          </a:prstGeom>
          <a:noFill/>
          <a:ln>
            <a:noFill/>
          </a:ln>
        </p:spPr>
        <p:txBody>
          <a:bodyPr anchorCtr="0" anchor="t" bIns="91425" lIns="91425" rIns="91425" tIns="91425">
            <a:noAutofit/>
          </a:bodyPr>
          <a:lstStyle/>
          <a:p>
            <a:pPr>
              <a:spcBef>
                <a:spcPts val="0"/>
              </a:spcBef>
              <a:buNone/>
            </a:pPr>
            <a:r>
              <a:rPr lang="en" sz="3000">
                <a:solidFill>
                  <a:srgbClr val="E06666"/>
                </a:solidFill>
              </a:rPr>
              <a:t>Rare Interview with Dr. Theremin</a:t>
            </a:r>
          </a:p>
        </p:txBody>
      </p:sp>
      <p:sp>
        <p:nvSpPr>
          <p:cNvPr id="63" name="Shape 63"/>
          <p:cNvSpPr txBox="1"/>
          <p:nvPr/>
        </p:nvSpPr>
        <p:spPr>
          <a:xfrm>
            <a:off x="277100" y="1252925"/>
            <a:ext cx="8433300" cy="3578100"/>
          </a:xfrm>
          <a:prstGeom prst="rect">
            <a:avLst/>
          </a:prstGeom>
          <a:noFill/>
          <a:ln>
            <a:noFill/>
          </a:ln>
        </p:spPr>
        <p:txBody>
          <a:bodyPr anchorCtr="0" anchor="t" bIns="91425" lIns="91425" rIns="91425" tIns="91425">
            <a:noAutofit/>
          </a:bodyPr>
          <a:lstStyle/>
          <a:p>
            <a:pPr indent="-228600" lvl="0" marL="457200" rtl="0">
              <a:spcBef>
                <a:spcPts val="0"/>
              </a:spcBef>
              <a:buClr>
                <a:srgbClr val="4A86E8"/>
              </a:buClr>
              <a:buChar char="●"/>
            </a:pPr>
            <a:r>
              <a:rPr lang="en" sz="1800">
                <a:solidFill>
                  <a:srgbClr val="4A86E8"/>
                </a:solidFill>
              </a:rPr>
              <a:t>I</a:t>
            </a:r>
            <a:r>
              <a:rPr lang="en" sz="1800">
                <a:solidFill>
                  <a:srgbClr val="4A86E8"/>
                </a:solidFill>
              </a:rPr>
              <a:t>nterview conducted June 16, 1989 in Bourges, France</a:t>
            </a:r>
          </a:p>
          <a:p>
            <a:pPr lvl="0" rtl="0">
              <a:spcBef>
                <a:spcPts val="0"/>
              </a:spcBef>
              <a:buNone/>
            </a:pPr>
            <a:r>
              <a:t/>
            </a:r>
            <a:endParaRPr sz="1800">
              <a:solidFill>
                <a:srgbClr val="4A86E8"/>
              </a:solidFill>
            </a:endParaRPr>
          </a:p>
          <a:p>
            <a:pPr indent="-342900" lvl="0" marL="457200" rtl="0">
              <a:spcBef>
                <a:spcPts val="0"/>
              </a:spcBef>
              <a:buClr>
                <a:srgbClr val="4A86E8"/>
              </a:buClr>
              <a:buSzPct val="100000"/>
              <a:buChar char="●"/>
            </a:pPr>
            <a:r>
              <a:rPr lang="en" sz="1800">
                <a:solidFill>
                  <a:srgbClr val="4A86E8"/>
                </a:solidFill>
                <a:latin typeface="Times New Roman"/>
                <a:ea typeface="Times New Roman"/>
                <a:cs typeface="Times New Roman"/>
                <a:sym typeface="Times New Roman"/>
              </a:rPr>
              <a:t>  </a:t>
            </a:r>
            <a:r>
              <a:rPr lang="en" sz="1800">
                <a:solidFill>
                  <a:srgbClr val="4A86E8"/>
                </a:solidFill>
              </a:rPr>
              <a:t>Theremin said his inspiration came from an orchestra conductor. “I conceived on an instrument that would created sound without using any mechanical energy, like the conductor of an orchestra. The orchestra plays mechanically, using mechanical energy; the conductor just moves his hands, and his movements have an effect on the music artistry [of the orchestra].” </a:t>
            </a:r>
          </a:p>
          <a:p>
            <a:pPr lvl="0" rtl="0">
              <a:spcBef>
                <a:spcPts val="0"/>
              </a:spcBef>
              <a:buNone/>
            </a:pPr>
            <a:r>
              <a:t/>
            </a:r>
            <a:endParaRPr sz="1800">
              <a:solidFill>
                <a:srgbClr val="4A86E8"/>
              </a:solidFill>
            </a:endParaRPr>
          </a:p>
          <a:p>
            <a:pPr indent="-342900" lvl="0" marL="457200" rtl="0">
              <a:spcBef>
                <a:spcPts val="0"/>
              </a:spcBef>
              <a:buClr>
                <a:srgbClr val="4A86E8"/>
              </a:buClr>
              <a:buSzPct val="100000"/>
              <a:buChar char="●"/>
            </a:pPr>
            <a:r>
              <a:rPr lang="en" sz="1800">
                <a:solidFill>
                  <a:srgbClr val="4A86E8"/>
                </a:solidFill>
              </a:rPr>
              <a:t>When asked why he made the Theremin; “I was not satisfied with the mechanical instruments in existence, of which there were many…I was interested in making a different kind of instrument.” </a:t>
            </a:r>
          </a:p>
          <a:p>
            <a:pPr rtl="0">
              <a:spcBef>
                <a:spcPts val="0"/>
              </a:spcBef>
              <a:buNone/>
            </a:pPr>
            <a:r>
              <a:t/>
            </a:r>
            <a:endParaRP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solidFill>
                  <a:srgbClr val="B6D7A8"/>
                </a:solidFill>
              </a:rPr>
              <a:t>Clara Rockmore </a:t>
            </a:r>
          </a:p>
        </p:txBody>
      </p:sp>
      <p:sp>
        <p:nvSpPr>
          <p:cNvPr id="69" name="Shape 69">
            <a:hlinkClick/>
          </p:cNvPr>
          <p:cNvSpPr/>
          <p:nvPr/>
        </p:nvSpPr>
        <p:spPr>
          <a:xfrm>
            <a:off x="2231650" y="1305625"/>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143025"/>
            <a:ext cx="8520599" cy="572699"/>
          </a:xfrm>
          <a:prstGeom prst="rect">
            <a:avLst/>
          </a:prstGeom>
        </p:spPr>
        <p:txBody>
          <a:bodyPr anchorCtr="0" anchor="t" bIns="91425" lIns="91425" rIns="91425" tIns="91425">
            <a:noAutofit/>
          </a:bodyPr>
          <a:lstStyle/>
          <a:p>
            <a:pPr>
              <a:spcBef>
                <a:spcPts val="0"/>
              </a:spcBef>
              <a:buNone/>
            </a:pPr>
            <a:r>
              <a:rPr lang="en"/>
              <a:t>Original Theremin Patent</a:t>
            </a:r>
          </a:p>
        </p:txBody>
      </p:sp>
      <p:pic>
        <p:nvPicPr>
          <p:cNvPr id="75" name="Shape 75"/>
          <p:cNvPicPr preferRelativeResize="0"/>
          <p:nvPr/>
        </p:nvPicPr>
        <p:blipFill>
          <a:blip r:embed="rId3">
            <a:alphaModFix/>
          </a:blip>
          <a:stretch>
            <a:fillRect/>
          </a:stretch>
        </p:blipFill>
        <p:spPr>
          <a:xfrm>
            <a:off x="-106350" y="715725"/>
            <a:ext cx="3090274" cy="4427775"/>
          </a:xfrm>
          <a:prstGeom prst="rect">
            <a:avLst/>
          </a:prstGeom>
          <a:noFill/>
          <a:ln>
            <a:noFill/>
          </a:ln>
        </p:spPr>
      </p:pic>
      <p:pic>
        <p:nvPicPr>
          <p:cNvPr id="76" name="Shape 76"/>
          <p:cNvPicPr preferRelativeResize="0"/>
          <p:nvPr/>
        </p:nvPicPr>
        <p:blipFill>
          <a:blip r:embed="rId4">
            <a:alphaModFix/>
          </a:blip>
          <a:stretch>
            <a:fillRect/>
          </a:stretch>
        </p:blipFill>
        <p:spPr>
          <a:xfrm>
            <a:off x="3308505" y="715724"/>
            <a:ext cx="3014219" cy="4427775"/>
          </a:xfrm>
          <a:prstGeom prst="rect">
            <a:avLst/>
          </a:prstGeom>
          <a:noFill/>
          <a:ln>
            <a:noFill/>
          </a:ln>
        </p:spPr>
      </p:pic>
      <p:pic>
        <p:nvPicPr>
          <p:cNvPr id="77" name="Shape 77"/>
          <p:cNvPicPr preferRelativeResize="0"/>
          <p:nvPr/>
        </p:nvPicPr>
        <p:blipFill>
          <a:blip r:embed="rId5">
            <a:alphaModFix/>
          </a:blip>
          <a:stretch>
            <a:fillRect/>
          </a:stretch>
        </p:blipFill>
        <p:spPr>
          <a:xfrm>
            <a:off x="6056849" y="0"/>
            <a:ext cx="3221372" cy="514349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126250"/>
            <a:ext cx="8520599" cy="572699"/>
          </a:xfrm>
          <a:prstGeom prst="rect">
            <a:avLst/>
          </a:prstGeom>
        </p:spPr>
        <p:txBody>
          <a:bodyPr anchorCtr="0" anchor="t" bIns="91425" lIns="91425" rIns="91425" tIns="91425">
            <a:noAutofit/>
          </a:bodyPr>
          <a:lstStyle/>
          <a:p>
            <a:pPr>
              <a:spcBef>
                <a:spcPts val="0"/>
              </a:spcBef>
              <a:buNone/>
            </a:pPr>
            <a:r>
              <a:rPr lang="en"/>
              <a:t>Original Theremin Patent</a:t>
            </a:r>
          </a:p>
        </p:txBody>
      </p:sp>
      <p:pic>
        <p:nvPicPr>
          <p:cNvPr id="83" name="Shape 83"/>
          <p:cNvPicPr preferRelativeResize="0"/>
          <p:nvPr/>
        </p:nvPicPr>
        <p:blipFill>
          <a:blip r:embed="rId3">
            <a:alphaModFix/>
          </a:blip>
          <a:stretch>
            <a:fillRect/>
          </a:stretch>
        </p:blipFill>
        <p:spPr>
          <a:xfrm>
            <a:off x="0" y="710974"/>
            <a:ext cx="3017450" cy="4432530"/>
          </a:xfrm>
          <a:prstGeom prst="rect">
            <a:avLst/>
          </a:prstGeom>
          <a:noFill/>
          <a:ln>
            <a:noFill/>
          </a:ln>
        </p:spPr>
      </p:pic>
      <p:pic>
        <p:nvPicPr>
          <p:cNvPr id="84" name="Shape 84"/>
          <p:cNvPicPr preferRelativeResize="0"/>
          <p:nvPr/>
        </p:nvPicPr>
        <p:blipFill>
          <a:blip r:embed="rId4">
            <a:alphaModFix/>
          </a:blip>
          <a:stretch>
            <a:fillRect/>
          </a:stretch>
        </p:blipFill>
        <p:spPr>
          <a:xfrm>
            <a:off x="3154275" y="612387"/>
            <a:ext cx="3151673" cy="4629699"/>
          </a:xfrm>
          <a:prstGeom prst="rect">
            <a:avLst/>
          </a:prstGeom>
          <a:noFill/>
          <a:ln>
            <a:noFill/>
          </a:ln>
        </p:spPr>
      </p:pic>
      <p:pic>
        <p:nvPicPr>
          <p:cNvPr id="85" name="Shape 85"/>
          <p:cNvPicPr preferRelativeResize="0"/>
          <p:nvPr/>
        </p:nvPicPr>
        <p:blipFill>
          <a:blip r:embed="rId5">
            <a:alphaModFix/>
          </a:blip>
          <a:stretch>
            <a:fillRect/>
          </a:stretch>
        </p:blipFill>
        <p:spPr>
          <a:xfrm>
            <a:off x="5642553" y="0"/>
            <a:ext cx="3501442" cy="514349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Links:</a:t>
            </a:r>
          </a:p>
        </p:txBody>
      </p:sp>
      <p:sp>
        <p:nvSpPr>
          <p:cNvPr id="91" name="Shape 9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spcAft>
                <a:spcPts val="0"/>
              </a:spcAft>
              <a:buNone/>
            </a:pPr>
            <a:r>
              <a:rPr lang="en" sz="1100" u="sng">
                <a:solidFill>
                  <a:srgbClr val="1155CC"/>
                </a:solidFill>
                <a:hlinkClick r:id="rId3"/>
              </a:rPr>
              <a:t>https://www.youtube.com/watch?v=pSzTPGlNa5U</a:t>
            </a:r>
            <a:r>
              <a:rPr lang="en" sz="1100">
                <a:solidFill>
                  <a:schemeClr val="dk1"/>
                </a:solidFill>
              </a:rPr>
              <a:t> </a:t>
            </a:r>
          </a:p>
          <a:p>
            <a:pPr lvl="0" rtl="0">
              <a:spcBef>
                <a:spcPts val="0"/>
              </a:spcBef>
              <a:spcAft>
                <a:spcPts val="0"/>
              </a:spcAft>
              <a:buNone/>
            </a:pPr>
            <a:r>
              <a:rPr lang="en" sz="1100" u="sng">
                <a:solidFill>
                  <a:srgbClr val="1155CC"/>
                </a:solidFill>
                <a:hlinkClick r:id="rId4"/>
              </a:rPr>
              <a:t>http://patentimages.storage.googleapis.com/pages/US1661058-0.png</a:t>
            </a:r>
          </a:p>
          <a:p>
            <a:pPr lvl="0" rtl="0">
              <a:spcBef>
                <a:spcPts val="0"/>
              </a:spcBef>
              <a:spcAft>
                <a:spcPts val="0"/>
              </a:spcAft>
              <a:buNone/>
            </a:pPr>
            <a:r>
              <a:rPr lang="en" sz="1100" u="sng">
                <a:solidFill>
                  <a:srgbClr val="1155CC"/>
                </a:solidFill>
                <a:hlinkClick r:id="rId5"/>
              </a:rPr>
              <a:t>http://patentimages.storage.googleapis.com/pages/US1661058-1.png</a:t>
            </a:r>
          </a:p>
          <a:p>
            <a:pPr lvl="0" rtl="0">
              <a:spcBef>
                <a:spcPts val="0"/>
              </a:spcBef>
              <a:spcAft>
                <a:spcPts val="0"/>
              </a:spcAft>
              <a:buNone/>
            </a:pPr>
            <a:r>
              <a:rPr lang="en" sz="1100" u="sng">
                <a:solidFill>
                  <a:srgbClr val="1155CC"/>
                </a:solidFill>
                <a:hlinkClick r:id="rId6"/>
              </a:rPr>
              <a:t>http://patentimages.storage.googleapis.com/pages/US1661058-2.png</a:t>
            </a:r>
          </a:p>
          <a:p>
            <a:pPr lvl="0" rtl="0">
              <a:spcBef>
                <a:spcPts val="0"/>
              </a:spcBef>
              <a:spcAft>
                <a:spcPts val="0"/>
              </a:spcAft>
              <a:buNone/>
            </a:pPr>
            <a:r>
              <a:rPr lang="en" sz="1100" u="sng">
                <a:solidFill>
                  <a:srgbClr val="1155CC"/>
                </a:solidFill>
                <a:hlinkClick r:id="rId7"/>
              </a:rPr>
              <a:t>http://patentimages.storage.googleapis.com/pages/US1661058-3.png</a:t>
            </a:r>
          </a:p>
          <a:p>
            <a:pPr lvl="0" rtl="0">
              <a:spcBef>
                <a:spcPts val="0"/>
              </a:spcBef>
              <a:spcAft>
                <a:spcPts val="0"/>
              </a:spcAft>
              <a:buNone/>
            </a:pPr>
            <a:r>
              <a:rPr lang="en" sz="1100" u="sng">
                <a:solidFill>
                  <a:srgbClr val="1155CC"/>
                </a:solidFill>
                <a:hlinkClick r:id="rId8"/>
              </a:rPr>
              <a:t>http://patentimages.storage.googleapis.com/pages/US1661058-4.png</a:t>
            </a:r>
          </a:p>
          <a:p>
            <a:pPr lvl="0" rtl="0">
              <a:spcBef>
                <a:spcPts val="0"/>
              </a:spcBef>
              <a:spcAft>
                <a:spcPts val="0"/>
              </a:spcAft>
              <a:buNone/>
            </a:pPr>
            <a:r>
              <a:rPr lang="en" sz="1100" u="sng">
                <a:solidFill>
                  <a:srgbClr val="1155CC"/>
                </a:solidFill>
                <a:hlinkClick r:id="rId9"/>
              </a:rPr>
              <a:t>http://patentimages.storage.googleapis.com/pages/US1661058-5.png</a:t>
            </a:r>
          </a:p>
          <a:p>
            <a:pPr lvl="0">
              <a:spcBef>
                <a:spcPts val="0"/>
              </a:spcBef>
              <a:spcAft>
                <a:spcPts val="0"/>
              </a:spcAft>
              <a:buClr>
                <a:schemeClr val="dk1"/>
              </a:buClr>
              <a:buSzPct val="100000"/>
              <a:buFont typeface="Arial"/>
              <a:buNone/>
            </a:pPr>
            <a:r>
              <a:rPr lang="en" sz="1100" u="sng">
                <a:solidFill>
                  <a:srgbClr val="1155CC"/>
                </a:solidFill>
                <a:hlinkClick r:id="rId10"/>
              </a:rPr>
              <a:t>http://theremin.ca/mattis/mattis.html</a:t>
            </a:r>
            <a:r>
              <a:rPr lang="en" sz="1100">
                <a:solidFill>
                  <a:schemeClr val="dk1"/>
                </a:solidFill>
              </a:rPr>
              <a:t>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