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65" r:id="rId9"/>
    <p:sldId id="266" r:id="rId10"/>
    <p:sldId id="267" r:id="rId11"/>
    <p:sldId id="280" r:id="rId12"/>
    <p:sldId id="263" r:id="rId13"/>
    <p:sldId id="264" r:id="rId14"/>
    <p:sldId id="268" r:id="rId15"/>
    <p:sldId id="285" r:id="rId16"/>
    <p:sldId id="286" r:id="rId17"/>
    <p:sldId id="284" r:id="rId18"/>
    <p:sldId id="287" r:id="rId19"/>
    <p:sldId id="288" r:id="rId20"/>
    <p:sldId id="289" r:id="rId21"/>
    <p:sldId id="290" r:id="rId22"/>
    <p:sldId id="291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8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0982-E4EC-3C44-ADB4-318B85AC0286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F1C0-A83C-BD40-9610-E6208D788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B2E1C-DF3D-F44F-8CBF-E4160DA56D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</a:t>
            </a:r>
          </a:p>
          <a:p>
            <a:r>
              <a:rPr lang="en-US" dirty="0" smtClean="0"/>
              <a:t>Charlie</a:t>
            </a:r>
            <a:r>
              <a:rPr lang="en-US" baseline="0" dirty="0" smtClean="0"/>
              <a:t> will record on white board key ideas.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Consulting  is term we here a lot but few stop to think about a process of consulting or how it might best be accomplish. Some think of the consultant as the main source of ideas for change bringing expert knowledge to a situation or problem.  Others might think about wanted to be involved as a </a:t>
            </a:r>
            <a:r>
              <a:rPr lang="en-US" baseline="0" dirty="0" err="1" smtClean="0"/>
              <a:t>consultee</a:t>
            </a:r>
            <a:r>
              <a:rPr lang="en-US" baseline="0" dirty="0" smtClean="0"/>
              <a:t> in contributing to the solutions.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</a:t>
            </a:r>
          </a:p>
          <a:p>
            <a:r>
              <a:rPr lang="en-US" dirty="0" smtClean="0"/>
              <a:t>Share</a:t>
            </a:r>
            <a:r>
              <a:rPr lang="en-US" baseline="0" dirty="0" smtClean="0"/>
              <a:t>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F1C0-A83C-BD40-9610-E6208D7884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97B5-327D-9F46-A41C-347B64A967F4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6212-62E6-694B-B27A-FBFFF920B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hyperlink" Target="file://localhost/Users/charlesrathbone/Desktop/Susan%20Documents/2%20KasserScoresheetExpression%20copy.pdf" TargetMode="External"/><Relationship Id="rId5" Type="http://schemas.openxmlformats.org/officeDocument/2006/relationships/hyperlink" Target="file://localhost/Users/charlesrathbone/Desktop/Susan%20Documents/3%20KasserRecTbl_1%20copy.pdf" TargetMode="External"/><Relationship Id="rId7" Type="http://schemas.openxmlformats.org/officeDocument/2006/relationships/hyperlink" Target="file://localhost/Users/charlesrathbone/Desktop/Susan%20Documents/6%20Kasser_Action%20Plan%20copy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file://localhost/Users/charlesrathbone/Desktop/Susan%20Documents/1%20Kasser%20UDLRecTableCR%20copy.docx" TargetMode="External"/><Relationship Id="rId6" Type="http://schemas.openxmlformats.org/officeDocument/2006/relationships/hyperlink" Target="file://localhost/Users/charlesrathbone/Desktop/Susan%20Documents/5%20Kasser%20Mar2,%20Action%20Plan%20MtgAgenda%20copy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1017"/>
            <a:ext cx="6700673" cy="299085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UDL@UVM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763" y="3361867"/>
            <a:ext cx="8436128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5760" dirty="0" smtClean="0">
                <a:solidFill>
                  <a:srgbClr val="FFFF00"/>
                </a:solidFill>
              </a:rPr>
              <a:t>Supporting Faculty To Teach All Students</a:t>
            </a:r>
          </a:p>
          <a:p>
            <a:r>
              <a:rPr lang="en-US" sz="5760" dirty="0" smtClean="0">
                <a:solidFill>
                  <a:srgbClr val="FFFF00"/>
                </a:solidFill>
              </a:rPr>
              <a:t>Using A UDL Consulting Team Model 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algn="r"/>
            <a:r>
              <a:rPr lang="en-US" sz="2000" dirty="0" smtClean="0">
                <a:solidFill>
                  <a:srgbClr val="FFFF00"/>
                </a:solidFill>
              </a:rPr>
              <a:t>Center on Disability and Community Inclusion</a:t>
            </a:r>
          </a:p>
          <a:p>
            <a:pPr algn="r"/>
            <a:r>
              <a:rPr lang="en-US" sz="2000" dirty="0" smtClean="0">
                <a:solidFill>
                  <a:srgbClr val="FFFF00"/>
                </a:solidFill>
              </a:rPr>
              <a:t>Funded by: U.S. Department of Education</a:t>
            </a:r>
          </a:p>
          <a:p>
            <a:pPr algn="r"/>
            <a:r>
              <a:rPr lang="en-US" sz="2000" dirty="0" smtClean="0">
                <a:solidFill>
                  <a:srgbClr val="FFFF00"/>
                </a:solidFill>
              </a:rPr>
              <a:t>Office of Post-Secondary Education</a:t>
            </a:r>
          </a:p>
          <a:p>
            <a:pPr algn="r"/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1017"/>
            <a:ext cx="2624667" cy="257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Collaborative Consultation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915602" cy="5440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Purpose is to provide technical assistance/consultation to individual faculty to implement selected UDL practices in their teaching and courses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Collaborative approach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Based on research of effective group process and productivity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Rationale: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No one discipline has the answers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Multiple perspectives and expertise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Fosters creativity of unique solutions best suited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Effective model of “wrap-around’ support 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UDL@UVM Team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Faculty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Charlie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Larry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Susan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Graduate students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Puja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Holly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Technology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Nick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Zach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eelcolor_UDL_title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67655" r="-67655"/>
          <a:stretch>
            <a:fillRect/>
          </a:stretch>
        </p:blipFill>
        <p:spPr>
          <a:xfrm>
            <a:off x="-709299" y="274638"/>
            <a:ext cx="11139488" cy="6126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-r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2036" r="-182036"/>
          <a:stretch>
            <a:fillRect/>
          </a:stretch>
        </p:blipFill>
        <p:spPr>
          <a:xfrm>
            <a:off x="-3513093" y="261201"/>
            <a:ext cx="11648239" cy="6406083"/>
          </a:xfrm>
        </p:spPr>
      </p:pic>
      <p:sp>
        <p:nvSpPr>
          <p:cNvPr id="5" name="TextBox 4"/>
          <p:cNvSpPr txBox="1"/>
          <p:nvPr/>
        </p:nvSpPr>
        <p:spPr>
          <a:xfrm>
            <a:off x="3955031" y="948425"/>
            <a:ext cx="483928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Faculty Referral and Intake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UDL Reflection and Recommendation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Action Plan Development,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Implementation and Evaluation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Follow-Up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Results/Outcomes To Date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UDL Principles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Multiple Means of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Multiple Means of </a:t>
            </a:r>
            <a:r>
              <a:rPr lang="en-US" dirty="0" smtClean="0">
                <a:solidFill>
                  <a:srgbClr val="FFFFFF"/>
                </a:solidFill>
              </a:rPr>
              <a:t>Expression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Multiple Means of </a:t>
            </a:r>
            <a:r>
              <a:rPr lang="en-US" dirty="0" smtClean="0">
                <a:solidFill>
                  <a:srgbClr val="FFFFFF"/>
                </a:solidFill>
              </a:rPr>
              <a:t>Engagement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/>
          <a:lstStyle/>
          <a:p>
            <a:r>
              <a:rPr lang="en-US" dirty="0" smtClean="0"/>
              <a:t>11 Faculty Consultations</a:t>
            </a:r>
          </a:p>
          <a:p>
            <a:pPr lvl="1"/>
            <a:r>
              <a:rPr lang="en-US" dirty="0" smtClean="0"/>
              <a:t>Range of departments and/or disciplines represented (English, Psychology, Education, Engineering, Health Sciences, Nursing, CDAE, Business)</a:t>
            </a:r>
          </a:p>
          <a:p>
            <a:pPr lvl="1"/>
            <a:r>
              <a:rPr lang="en-US" dirty="0" smtClean="0"/>
              <a:t>Ranging from 1 to 15 consultation contacts per faculty member</a:t>
            </a:r>
          </a:p>
          <a:p>
            <a:pPr lvl="1"/>
            <a:r>
              <a:rPr lang="en-US" dirty="0" smtClean="0"/>
              <a:t>Seven ongoing now</a:t>
            </a:r>
          </a:p>
          <a:p>
            <a:r>
              <a:rPr lang="en-US" sz="2800" dirty="0" smtClean="0"/>
              <a:t>Each served by min. 3 member team, most more than 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Results/Outcomes To Date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32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UDL Principles Emerging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Multiple Means of </a:t>
            </a:r>
            <a:r>
              <a:rPr lang="en-US" dirty="0" smtClean="0"/>
              <a:t>Representation</a:t>
            </a:r>
          </a:p>
          <a:p>
            <a:pPr lvl="2"/>
            <a:r>
              <a:rPr lang="en-US" dirty="0" smtClean="0"/>
              <a:t>Graphics, visuals, video, concept maps, posted notes, audio files of classes and posting, </a:t>
            </a:r>
            <a:r>
              <a:rPr lang="en-US" dirty="0" err="1" smtClean="0"/>
              <a:t>iPod</a:t>
            </a:r>
            <a:r>
              <a:rPr lang="en-US" dirty="0" smtClean="0"/>
              <a:t> recordings in class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Multiple Means of </a:t>
            </a:r>
            <a:r>
              <a:rPr lang="en-US" dirty="0" smtClean="0">
                <a:solidFill>
                  <a:srgbClr val="FFFFFF"/>
                </a:solidFill>
              </a:rPr>
              <a:t>Expression</a:t>
            </a:r>
          </a:p>
          <a:p>
            <a:pPr lvl="2"/>
            <a:r>
              <a:rPr lang="en-US" dirty="0" smtClean="0"/>
              <a:t>Incorporation of movement, small group activities, large group participation, graphic organizers, clickers, OPTIONS for assignments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Multiple Means of Engagement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Online forums, small groups, helping design rubrics or assessment criteria, </a:t>
            </a:r>
            <a:r>
              <a:rPr lang="en-US" dirty="0" err="1" smtClean="0">
                <a:solidFill>
                  <a:srgbClr val="FFFFFF"/>
                </a:solidFill>
              </a:rPr>
              <a:t>wikis</a:t>
            </a:r>
            <a:r>
              <a:rPr lang="en-US" dirty="0" smtClean="0">
                <a:solidFill>
                  <a:srgbClr val="FFFFFF"/>
                </a:solidFill>
              </a:rPr>
              <a:t>, threaded discussions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What’s It Look Like ?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267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Self Assessment and Interview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Faculty </a:t>
                      </a:r>
                      <a:r>
                        <a:rPr lang="en-US" sz="2400" dirty="0" err="1" smtClean="0"/>
                        <a:t>Consultee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3" action="ppaction://hlinkfile"/>
                        </a:rPr>
                        <a:t>Individual Assessment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UDL Consulting Team Member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4" action="ppaction://hlinkfile"/>
                        </a:rPr>
                        <a:t>Principle Assessment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UDL Consulting Team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5" action="ppaction://hlinkfile"/>
                        </a:rPr>
                        <a:t>Team Recommendations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UDL Consulting</a:t>
                      </a:r>
                      <a:r>
                        <a:rPr lang="en-US" sz="2400" baseline="0" dirty="0" smtClean="0"/>
                        <a:t> Team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6" action="ppaction://hlinkfile"/>
                        </a:rPr>
                        <a:t>Action Plan Mtg. Agenda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UDL Consulting Team Leader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7" action="ppaction://hlinkfile"/>
                        </a:rPr>
                        <a:t>Action Plan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Consulting</a:t>
                      </a:r>
                      <a:r>
                        <a:rPr lang="en-US" sz="2400" baseline="0" dirty="0" smtClean="0"/>
                        <a:t> Team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Individual Assessment</a:t>
            </a:r>
            <a:endParaRPr lang="en-US" dirty="0"/>
          </a:p>
        </p:txBody>
      </p:sp>
      <p:pic>
        <p:nvPicPr>
          <p:cNvPr id="4" name="Content Placeholder 3" descr="Microsoft Wor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972" r="-17972"/>
          <a:stretch>
            <a:fillRect/>
          </a:stretch>
        </p:blipFill>
        <p:spPr>
          <a:xfrm>
            <a:off x="0" y="846138"/>
            <a:ext cx="9499600" cy="570330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59" y="2269067"/>
            <a:ext cx="38438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Principle Assessment</a:t>
            </a:r>
            <a:endParaRPr lang="en-US" dirty="0"/>
          </a:p>
        </p:txBody>
      </p:sp>
      <p:pic>
        <p:nvPicPr>
          <p:cNvPr id="6" name="Content Placeholder 5" descr="team assm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4244" r="-54244"/>
          <a:stretch>
            <a:fillRect/>
          </a:stretch>
        </p:blipFill>
        <p:spPr>
          <a:xfrm>
            <a:off x="457200" y="348985"/>
            <a:ext cx="11139258" cy="6126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Workshop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9340"/>
            <a:ext cx="8229600" cy="259817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To describe a collaborative consultation model to assist university faculty to incorporate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UDL principles and practices into coursework to benefit ALL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Team Recommendations</a:t>
            </a:r>
            <a:endParaRPr lang="en-US" dirty="0"/>
          </a:p>
        </p:txBody>
      </p:sp>
      <p:pic>
        <p:nvPicPr>
          <p:cNvPr id="4" name="Content Placeholder 3" descr="Microsoft Wor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972" r="-17972"/>
          <a:stretch>
            <a:fillRect/>
          </a:stretch>
        </p:blipFill>
        <p:spPr>
          <a:xfrm>
            <a:off x="0" y="846138"/>
            <a:ext cx="9499600" cy="570330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5199"/>
            <a:ext cx="3285067" cy="1642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Plan Meeting Agenda</a:t>
            </a:r>
            <a:endParaRPr lang="en-US" dirty="0"/>
          </a:p>
        </p:txBody>
      </p:sp>
      <p:pic>
        <p:nvPicPr>
          <p:cNvPr id="4" name="Content Placeholder 3" descr="action plan mtg agend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357" r="-10357"/>
          <a:stretch>
            <a:fillRect/>
          </a:stretch>
        </p:blipFill>
        <p:spPr>
          <a:xfrm>
            <a:off x="3070535" y="304800"/>
            <a:ext cx="5852804" cy="635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3" y="2714096"/>
            <a:ext cx="3115733" cy="824971"/>
          </a:xfrm>
        </p:spPr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pic>
        <p:nvPicPr>
          <p:cNvPr id="6" name="Content Placeholder 5" descr="6 Kasser_Action Plan copy.docx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870" b="-7870"/>
          <a:stretch>
            <a:fillRect/>
          </a:stretch>
        </p:blipFill>
        <p:spPr>
          <a:xfrm>
            <a:off x="3200399" y="-389467"/>
            <a:ext cx="5715687" cy="755226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You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Think, Pair, Share, Report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4265"/>
            <a:ext cx="8229600" cy="374189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In what ways might you apply the UDL principles in your work ?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Representation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Expression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Engagement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Collateral Findings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Coveted Conversations About Teaching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Trust In The Process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Reciprocal Interplay of Expert Knowledge (</a:t>
            </a:r>
            <a:r>
              <a:rPr lang="en-US" dirty="0" err="1" smtClean="0">
                <a:solidFill>
                  <a:srgbClr val="FFFF00"/>
                </a:solidFill>
              </a:rPr>
              <a:t>Consultee</a:t>
            </a:r>
            <a:r>
              <a:rPr lang="en-US" dirty="0" smtClean="0">
                <a:solidFill>
                  <a:srgbClr val="FFFF00"/>
                </a:solidFill>
              </a:rPr>
              <a:t>) and Strategic Knowledge (UDL Team) on behalf of UDL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Consulting Model Is Quite Rational But The Outcome Paths Are Not Straight Lines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There Are Benefits and Risks for the </a:t>
            </a:r>
            <a:r>
              <a:rPr lang="en-US" dirty="0" err="1" smtClean="0">
                <a:solidFill>
                  <a:srgbClr val="FFFF00"/>
                </a:solidFill>
              </a:rPr>
              <a:t>Consultee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You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Revisit your location on the Consultation Graphic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Where would you like to be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might you intentionally shift quadrants ?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Open discussion: did we work with your intended session outcomes 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Workshop 315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 Peek Into The Consultation Process: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Evolving An English Course</a:t>
            </a:r>
          </a:p>
          <a:p>
            <a:pPr algn="ctr">
              <a:buNone/>
            </a:pPr>
            <a:r>
              <a:rPr lang="en-US" sz="2800" dirty="0" err="1" smtClean="0"/>
              <a:t>Jost</a:t>
            </a:r>
            <a:r>
              <a:rPr lang="en-US" sz="2800" dirty="0" smtClean="0"/>
              <a:t> Room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What has evolved in one faculty consultation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for a course in American Literature.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An Example of Consultation At The Intensive Level.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Wrap Up and Evaluation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principle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05" r="-4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Grant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90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 Dept. of Education, Office of Post-Secondary Education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Currently in year 2 of a 3 year grant period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Staff – 11 Personnel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One full time Administrative Coordinator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Everyone else part time, including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Co-Principal Investigators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One Faculty member (recently “retired”)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Doctoral Candidate (Ed Leadership)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Post BA Graduate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Design Team Members**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Center for Teaching and Learning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Academic Support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You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73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is your role?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do you know about the topic?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do you want to leave this session knowing?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24" y="4699000"/>
            <a:ext cx="86048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On the following graphic, place yourself in the</a:t>
            </a:r>
          </a:p>
          <a:p>
            <a:pPr algn="ctr"/>
            <a:r>
              <a:rPr lang="en-US" sz="3200" dirty="0" smtClean="0"/>
              <a:t> quadrant that best describes the dynamic of</a:t>
            </a:r>
            <a:r>
              <a:rPr lang="en-US" sz="3200" dirty="0" smtClean="0">
                <a:solidFill>
                  <a:srgbClr val="FFFF00"/>
                </a:solidFill>
              </a:rPr>
              <a:t> input </a:t>
            </a:r>
          </a:p>
          <a:p>
            <a:pPr algn="ctr"/>
            <a:r>
              <a:rPr lang="en-US" sz="3200" dirty="0" smtClean="0"/>
              <a:t>in your teaching or consultation relationships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2611295" y="3984570"/>
            <a:ext cx="3796682" cy="51835"/>
          </a:xfrm>
          <a:prstGeom prst="line">
            <a:avLst/>
          </a:prstGeom>
          <a:ln w="730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5678" y="4029925"/>
            <a:ext cx="4159751" cy="12958"/>
          </a:xfrm>
          <a:prstGeom prst="line">
            <a:avLst/>
          </a:prstGeom>
          <a:ln w="603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554" y="1927480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554" y="5724163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9734" y="3594785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1905" y="3594785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8800" y="867415"/>
            <a:ext cx="1769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Consultant</a:t>
            </a:r>
          </a:p>
          <a:p>
            <a:r>
              <a:rPr lang="en-US" sz="2400" dirty="0" smtClean="0"/>
              <a:t>Contribution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746" y="3627384"/>
            <a:ext cx="1769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Consultee</a:t>
            </a:r>
            <a:endParaRPr lang="en-US" sz="2400" dirty="0" smtClean="0"/>
          </a:p>
          <a:p>
            <a:r>
              <a:rPr lang="en-US" sz="2400" dirty="0" smtClean="0"/>
              <a:t>Contribution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6944" y="2641024"/>
            <a:ext cx="668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Q1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4413" y="2641024"/>
            <a:ext cx="6687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Q2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4413" y="4750769"/>
            <a:ext cx="6687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Q3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6944" y="4750769"/>
            <a:ext cx="668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Q4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We Want To Share…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" name="Content Placeholder 20" descr="iclicker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3803" r="-13803"/>
          <a:stretch>
            <a:fillRect/>
          </a:stretch>
        </p:blipFill>
        <p:spPr/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A Process that falls in Q1</a:t>
            </a:r>
          </a:p>
          <a:p>
            <a:pPr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sz="3200" b="1" i="1" dirty="0" smtClean="0"/>
              <a:t>How to support faculty to use principles of UDL in their teaching.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UDL@UVM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Neuroscience of Learning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CAST Educator Guidelines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Collaborative Teamwork</a:t>
            </a:r>
            <a:endParaRPr lang="en-US" dirty="0"/>
          </a:p>
        </p:txBody>
      </p:sp>
      <p:pic>
        <p:nvPicPr>
          <p:cNvPr id="4" name="Picture 3" descr="brai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196" y="1600200"/>
            <a:ext cx="2082561" cy="1482089"/>
          </a:xfrm>
          <a:prstGeom prst="rect">
            <a:avLst/>
          </a:prstGeom>
        </p:spPr>
      </p:pic>
      <p:pic>
        <p:nvPicPr>
          <p:cNvPr id="5" name="Picture 4" descr="princi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705" y="3568652"/>
            <a:ext cx="2493188" cy="1382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2702" y="4951316"/>
            <a:ext cx="12348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∞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3"/>
            <a:ext cx="8229600" cy="18965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Learning is constructed on neural pathways.  Learning deepens when you excite activity across multiple networks.  </a:t>
            </a:r>
            <a:r>
              <a:rPr lang="en-US" sz="2800" b="1" dirty="0" smtClean="0">
                <a:solidFill>
                  <a:srgbClr val="FFFF00"/>
                </a:solidFill>
              </a:rPr>
              <a:t>New neural connections grow</a:t>
            </a:r>
            <a:r>
              <a:rPr lang="en-US" sz="2800" dirty="0" smtClean="0">
                <a:solidFill>
                  <a:srgbClr val="FFFF00"/>
                </a:solidFill>
              </a:rPr>
              <a:t>.  Learning is actual physical change. Every person’s networks differ.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204" y="208776"/>
            <a:ext cx="6310463" cy="44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CAST UDL Framework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2009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43200"/>
                <a:gridCol w="2743200"/>
                <a:gridCol w="2743200"/>
              </a:tblGrid>
              <a:tr h="6150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Neural</a:t>
                      </a:r>
                      <a:r>
                        <a:rPr lang="en-US" sz="2000" baseline="0" dirty="0" smtClean="0"/>
                        <a:t> Network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UDL Principle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Focus For</a:t>
                      </a:r>
                      <a:r>
                        <a:rPr lang="en-US" sz="2000" baseline="0" dirty="0" smtClean="0"/>
                        <a:t> Design Work</a:t>
                      </a:r>
                      <a:endParaRPr lang="en-US" sz="2000" b="1" dirty="0"/>
                    </a:p>
                  </a:txBody>
                  <a:tcPr/>
                </a:tc>
              </a:tr>
              <a:tr h="1435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Recognition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Multiple Means of</a:t>
                      </a:r>
                    </a:p>
                    <a:p>
                      <a:pPr algn="ctr"/>
                      <a:r>
                        <a:rPr lang="en-US" sz="2000" dirty="0" smtClean="0"/>
                        <a:t>Representation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Presentation</a:t>
                      </a:r>
                      <a:r>
                        <a:rPr lang="en-US" sz="2000" baseline="0" dirty="0" smtClean="0"/>
                        <a:t> of Material To Be Learned</a:t>
                      </a:r>
                      <a:endParaRPr lang="en-US" sz="2000" dirty="0" smtClean="0"/>
                    </a:p>
                  </a:txBody>
                  <a:tcPr/>
                </a:tc>
              </a:tr>
              <a:tr h="1435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Strategic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Multiple Means of Expression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Students’</a:t>
                      </a:r>
                      <a:r>
                        <a:rPr lang="en-US" sz="2000" baseline="0" dirty="0" smtClean="0"/>
                        <a:t> Opportunity to Show What They Are Learning</a:t>
                      </a:r>
                      <a:endParaRPr lang="en-US" sz="2000" dirty="0" smtClean="0"/>
                    </a:p>
                  </a:txBody>
                  <a:tcPr/>
                </a:tc>
              </a:tr>
              <a:tr h="1435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Affective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Multiple Means of</a:t>
                      </a:r>
                    </a:p>
                    <a:p>
                      <a:pPr algn="ctr"/>
                      <a:r>
                        <a:rPr lang="en-US" sz="2000" dirty="0" smtClean="0"/>
                        <a:t>Engagement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Interactions of Students With Each</a:t>
                      </a:r>
                      <a:r>
                        <a:rPr lang="en-US" sz="2000" baseline="0" dirty="0" smtClean="0"/>
                        <a:t> Other And With Course Content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899</Words>
  <Application>Microsoft Macintosh PowerPoint</Application>
  <PresentationFormat>On-screen Show (4:3)</PresentationFormat>
  <Paragraphs>214</Paragraphs>
  <Slides>27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UDL@UVM     </vt:lpstr>
      <vt:lpstr>This Workshop</vt:lpstr>
      <vt:lpstr>The Grant</vt:lpstr>
      <vt:lpstr>You</vt:lpstr>
      <vt:lpstr>Slide 5</vt:lpstr>
      <vt:lpstr>What We Want To Share…</vt:lpstr>
      <vt:lpstr>UDL@UVM</vt:lpstr>
      <vt:lpstr> Learning is constructed on neural pathways.  Learning deepens when you excite activity across multiple networks.  New neural connections grow.  Learning is actual physical change. Every person’s networks differ.</vt:lpstr>
      <vt:lpstr>CAST UDL Framework</vt:lpstr>
      <vt:lpstr>Collaborative Consultation Model</vt:lpstr>
      <vt:lpstr>UDL@UVM Team</vt:lpstr>
      <vt:lpstr>Slide 12</vt:lpstr>
      <vt:lpstr>Slide 13</vt:lpstr>
      <vt:lpstr>Results/Outcomes To Date</vt:lpstr>
      <vt:lpstr>Summary Data</vt:lpstr>
      <vt:lpstr>Results/Outcomes To Date</vt:lpstr>
      <vt:lpstr>What’s It Look Like ?</vt:lpstr>
      <vt:lpstr>Individual Assessment</vt:lpstr>
      <vt:lpstr>Principle Assessment</vt:lpstr>
      <vt:lpstr>Team Recommendations</vt:lpstr>
      <vt:lpstr>Action Plan Meeting Agenda</vt:lpstr>
      <vt:lpstr>Action Plan</vt:lpstr>
      <vt:lpstr>You Think, Pair, Share, Report</vt:lpstr>
      <vt:lpstr>Collateral Findings</vt:lpstr>
      <vt:lpstr>You</vt:lpstr>
      <vt:lpstr>Workshop 315</vt:lpstr>
      <vt:lpstr>Wrap Up and Evaluation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Rathbone</dc:creator>
  <cp:lastModifiedBy>Charles Rathbone</cp:lastModifiedBy>
  <cp:revision>29</cp:revision>
  <dcterms:created xsi:type="dcterms:W3CDTF">2010-06-11T19:31:14Z</dcterms:created>
  <dcterms:modified xsi:type="dcterms:W3CDTF">2010-06-11T19:32:27Z</dcterms:modified>
</cp:coreProperties>
</file>