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3E4269-BA6D-4092-AB19-C7179B57959F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46AF8CB-3294-46F7-A2B8-FD1BCA78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im.cast.org/experience/training/tutorials" TargetMode="External"/><Relationship Id="rId2" Type="http://schemas.openxmlformats.org/officeDocument/2006/relationships/hyperlink" Target="http://aim.cast.org/experience/training/explorer/aim_products_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teachweb.cast.org/moodl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udlonline.cast.org/hom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../../../Presentation/gh%20demo/CDROM%20(D)/gh_Player.ex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NIMAS%20&amp;%20Accessible%20Textbooks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dleditions.cast.org/INTRO,call_of_the_wil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bookbuilder.cas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../TEXT%20READERS/gh%20PLAYER%202.2.l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www.readplease.com/index.php" TargetMode="Externa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http://www.readplease.com/images/rptoplogosmall.gif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aim.cast.org/experience/training/explore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hyperlink" Target="../../../All%20Users/Desktop/AIM%20Explorer.l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Tools to Support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representation, expression &amp; engagement in mind…</a:t>
            </a:r>
            <a:endParaRPr lang="en-US" dirty="0"/>
          </a:p>
        </p:txBody>
      </p:sp>
      <p:pic>
        <p:nvPicPr>
          <p:cNvPr id="4" name="Picture 3" descr="CAST 25.0 Logo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269439" y="6193483"/>
            <a:ext cx="2320122" cy="414634"/>
          </a:xfrm>
          <a:prstGeom prst="rect">
            <a:avLst/>
          </a:prstGeom>
        </p:spPr>
      </p:pic>
    </p:spTree>
  </p:cSld>
  <p:clrMapOvr>
    <a:masterClrMapping/>
  </p:clrMapOvr>
  <p:transition advTm="335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Reading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79976"/>
          </a:xfrm>
        </p:spPr>
        <p:txBody>
          <a:bodyPr>
            <a:normAutofit/>
          </a:bodyPr>
          <a:lstStyle/>
          <a:p>
            <a:r>
              <a:rPr lang="en-US" dirty="0" smtClean="0"/>
              <a:t>How to Choose?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AIM Product Features Chart </a:t>
            </a:r>
            <a:r>
              <a:rPr lang="en-US" dirty="0" smtClean="0">
                <a:hlinkClick r:id="rId2"/>
              </a:rPr>
              <a:t>http://aim.cast.org/experience/training/explorer/aim_products_chart</a:t>
            </a:r>
            <a:r>
              <a:rPr lang="en-US" dirty="0" smtClean="0"/>
              <a:t>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AIM Product Tutorials</a:t>
            </a:r>
          </a:p>
          <a:p>
            <a:pPr lvl="1"/>
            <a:r>
              <a:rPr lang="en-US" dirty="0" smtClean="0">
                <a:hlinkClick r:id="rId3"/>
              </a:rPr>
              <a:t>http://aim.cast.org/experience/training/tutorials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pic>
        <p:nvPicPr>
          <p:cNvPr id="5" name="Picture 4" descr="AIM_Logo_RG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82153" y="838200"/>
            <a:ext cx="6185647" cy="457200"/>
          </a:xfrm>
          <a:prstGeom prst="rect">
            <a:avLst/>
          </a:prstGeom>
        </p:spPr>
      </p:pic>
    </p:spTree>
  </p:cSld>
  <p:clrMapOvr>
    <a:masterClrMapping/>
  </p:clrMapOvr>
  <p:transition advTm="1234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Online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554736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http://teachweb.cast.org/moodle/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21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8582025" cy="304568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79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UDL Online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0"/>
            <a:ext cx="8229600" cy="4785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http://udlonline.cast.org/home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4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743200"/>
            <a:ext cx="8098665" cy="2133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5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T560 Note-Making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646176"/>
          </a:xfrm>
        </p:spPr>
        <p:txBody>
          <a:bodyPr/>
          <a:lstStyle/>
          <a:p>
            <a:r>
              <a:rPr lang="en-US" dirty="0" smtClean="0"/>
              <a:t>David’s Class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001" y="3048000"/>
            <a:ext cx="6566399" cy="10191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495800"/>
            <a:ext cx="6343650" cy="1181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287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early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569976"/>
          </a:xfrm>
        </p:spPr>
        <p:txBody>
          <a:bodyPr/>
          <a:lstStyle/>
          <a:p>
            <a:r>
              <a:rPr lang="en-US" dirty="0" err="1" smtClean="0"/>
              <a:t>Gh</a:t>
            </a:r>
            <a:r>
              <a:rPr lang="en-US" dirty="0" smtClean="0"/>
              <a:t> Demo - 2002</a:t>
            </a:r>
            <a:endParaRPr lang="en-US" dirty="0"/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524000"/>
            <a:ext cx="4200525" cy="475590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28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NIMAS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569976"/>
          </a:xfrm>
        </p:spPr>
        <p:txBody>
          <a:bodyPr/>
          <a:lstStyle/>
          <a:p>
            <a:r>
              <a:rPr lang="en-US" dirty="0" smtClean="0"/>
              <a:t>Build once; Transform many</a:t>
            </a:r>
            <a:endParaRPr lang="en-US" dirty="0"/>
          </a:p>
        </p:txBody>
      </p:sp>
      <p:pic>
        <p:nvPicPr>
          <p:cNvPr id="4" name="Picture 15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33800" y="3048000"/>
            <a:ext cx="2209800" cy="33282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114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UDL Editions 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937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Call of the Wild</a:t>
            </a:r>
            <a:endParaRPr lang="en-US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580" y="2971800"/>
            <a:ext cx="7579810" cy="3124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901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569976"/>
          </a:xfrm>
        </p:spPr>
        <p:txBody>
          <a:bodyPr/>
          <a:lstStyle/>
          <a:p>
            <a:r>
              <a:rPr lang="en-US" dirty="0" smtClean="0"/>
              <a:t>The Golden Ratio</a:t>
            </a:r>
            <a:endParaRPr lang="en-US" dirty="0"/>
          </a:p>
        </p:txBody>
      </p:sp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57400"/>
            <a:ext cx="3476625" cy="4248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275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5699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Write this down: “</a:t>
            </a:r>
            <a:r>
              <a:rPr lang="en-US" sz="4000" dirty="0" smtClean="0"/>
              <a:t>1</a:t>
            </a:r>
            <a:r>
              <a:rPr lang="en-US" dirty="0" smtClean="0"/>
              <a:t> divided by X plus </a:t>
            </a:r>
            <a:r>
              <a:rPr lang="en-US" sz="4300" dirty="0" smtClean="0"/>
              <a:t>1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438400" y="3159125"/>
          <a:ext cx="1392238" cy="1793875"/>
        </p:xfrm>
        <a:graphic>
          <a:graphicData uri="http://schemas.openxmlformats.org/presentationml/2006/ole">
            <p:oleObj spid="_x0000_s4098" name="Equation" r:id="rId4" imgW="330120" imgH="393480" progId="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791200" y="3186113"/>
          <a:ext cx="1371600" cy="1766887"/>
        </p:xfrm>
        <a:graphic>
          <a:graphicData uri="http://schemas.openxmlformats.org/presentationml/2006/ole">
            <p:oleObj spid="_x0000_s4099" name="Equation" r:id="rId5" imgW="330120" imgH="39348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15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569976"/>
          </a:xfrm>
        </p:spPr>
        <p:txBody>
          <a:bodyPr>
            <a:normAutofit/>
          </a:bodyPr>
          <a:lstStyle/>
          <a:p>
            <a:r>
              <a:rPr lang="en-US" dirty="0" smtClean="0"/>
              <a:t>MathML &amp; </a:t>
            </a:r>
            <a:r>
              <a:rPr lang="en-US" dirty="0" err="1" smtClean="0"/>
              <a:t>MathSpeak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5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819400"/>
            <a:ext cx="4881563" cy="39524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414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Reading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646176"/>
          </a:xfrm>
        </p:spPr>
        <p:txBody>
          <a:bodyPr/>
          <a:lstStyle/>
          <a:p>
            <a:r>
              <a:rPr lang="en-US" dirty="0" smtClean="0"/>
              <a:t>How to Choose?</a:t>
            </a:r>
            <a:endParaRPr lang="en-US" dirty="0"/>
          </a:p>
        </p:txBody>
      </p:sp>
      <p:pic>
        <p:nvPicPr>
          <p:cNvPr id="4" name="Picture 2" descr="Home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914400" y="3048000"/>
            <a:ext cx="188796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2350" y="2840709"/>
            <a:ext cx="1295400" cy="112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752600" y="3962400"/>
          <a:ext cx="1219200" cy="1219200"/>
        </p:xfrm>
        <a:graphic>
          <a:graphicData uri="http://schemas.openxmlformats.org/presentationml/2006/ole">
            <p:oleObj spid="_x0000_s7170" name="Image" r:id="rId7" imgW="1561905" imgH="1600000" progId="Photoshop.Image.7">
              <p:embed/>
            </p:oleObj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4550" y="284071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4343400"/>
            <a:ext cx="762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891" y="5486400"/>
            <a:ext cx="3633509" cy="108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95950" y="4593310"/>
            <a:ext cx="238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86350" y="5660110"/>
            <a:ext cx="1447800" cy="96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81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Reading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799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to Choose?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AIM Explorer </a:t>
            </a:r>
            <a:r>
              <a:rPr lang="en-US" dirty="0" smtClean="0">
                <a:hlinkClick r:id="rId2"/>
              </a:rPr>
              <a:t>http://aim.cast.org/experience/training/explorer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4" name="Picture 13" descr="AIM_Logo_RG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2153" y="838200"/>
            <a:ext cx="6185647" cy="457200"/>
          </a:xfrm>
          <a:prstGeom prst="rect">
            <a:avLst/>
          </a:prstGeom>
        </p:spPr>
      </p:pic>
      <p:pic>
        <p:nvPicPr>
          <p:cNvPr id="8196" name="Picture 4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2895600"/>
            <a:ext cx="6896100" cy="252252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157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56&quot; dur=&quot;3.359375&quot;/&gt;&lt;Slide id=&quot;282&quot; dur=&quot;2.890625&quot;/&gt;&lt;Slide id=&quot;283&quot; dur=&quot;1.140625&quot;/&gt;&lt;Slide id=&quot;284&quot; dur=&quot;.40625&quot;/&gt;&lt;Slide id=&quot;285&quot; dur=&quot;.34375&quot;/&gt;&lt;Slide id=&quot;286&quot; dur=&quot;.9375&quot;/&gt;&lt;Slide id=&quot;287&quot; dur=&quot;.296875&quot;/&gt;&lt;Slide id=&quot;288&quot; dur=&quot;.4375&quot;/&gt;&lt;Slide id=&quot;289&quot; dur=&quot;.671875&quot;/&gt;&lt;Slide id=&quot;290&quot; dur=&quot;.515625&quot;/&gt;&lt;Slide id=&quot;291&quot; dur=&quot;1.484375&quot;/&gt;&lt;Slide id=&quot;293&quot; dur=&quot;.40625&quot;/&gt;&lt;Slide id=&quot;299&quot; dur=&quot;11.20313&quot;/&gt;&lt;Slide id=&quot;300&quot; dur=&quot;4.109375&quot;/&gt;&lt;Slide id=&quot;270&quot; dur=&quot;4.28125&quot;/&gt;&lt;Slide id=&quot;271&quot; dur=&quot;.421875&quot;/&gt;&lt;Slide id=&quot;272&quot; dur=&quot;1.40625&quot;/&gt;&lt;Slide id=&quot;273&quot; dur=&quot;2.296875&quot;/&gt;&lt;Slide id=&quot;274&quot; dur=&quot;.59375&quot;/&gt;&lt;Slide id=&quot;275&quot; dur=&quot;2.921875&quot;/&gt;&lt;Slide id=&quot;301&quot; dur=&quot;1.0625&quot;/&gt;&lt;Slide id=&quot;294&quot; dur=&quot;1.296875&quot;/&gt;&lt;Slide id=&quot;301&quot; dur=&quot;.890625&quot;/&gt;&lt;Slide id=&quot;294&quot; dur=&quot;2.34375&quot;/&gt;&lt;Slide id=&quot;295&quot; dur=&quot;1.625&quot;/&gt;&lt;Slide id=&quot;296&quot; dur=&quot;1.171875&quot;/&gt;&lt;Slide id=&quot;297&quot; dur=&quot;1.203125&quot;/&gt;&lt;Slide id=&quot;298&quot; dur=&quot;3.453125&quot;/&gt;&lt;/Timings&gt;&lt;/WMTools&gt;&lt;Slide id=&quot;298&quot; dur=&quot;6.90625&quot;/&gt;&lt;Slide id=&quot;259&quot; dur=&quot;9.015625&quot;/&gt;&lt;Slide id=&quot;260&quot; dur=&quot;2.75&quot;/&gt;&lt;Slide id=&quot;261&quot; dur=&quot;15.04688&quot; bld=&quot;|14.3&quot;/&gt;&lt;Slide id=&quot;262&quot; dur=&quot;4.140625&quot;/&gt;&lt;Slide id=&quot;264&quot; dur=&quot;4.8125&quot;/&gt;&lt;Slide id=&quot;265&quot; dur=&quot;1.578125&quot;/&gt;&lt;Slide id=&quot;266&quot; dur=&quot;1.234375&quot;/&gt;&lt;Slide id=&quot;267&quot; dur=&quot;.796875&quot;/&gt;&lt;Slide id=&quot;268&quot; dur=&quot;.5&quot;/&gt;&lt;Slide id=&quot;269&quot; dur=&quot;2.875&quot;/&gt;&lt;/Timings&gt;&lt;/WMTools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119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Urban</vt:lpstr>
      <vt:lpstr>Equation</vt:lpstr>
      <vt:lpstr>Image</vt:lpstr>
      <vt:lpstr>Tools to Support Instruction</vt:lpstr>
      <vt:lpstr>An early vision</vt:lpstr>
      <vt:lpstr>The NIMAS Initiative</vt:lpstr>
      <vt:lpstr>UDL Editions redux</vt:lpstr>
      <vt:lpstr>Building Books</vt:lpstr>
      <vt:lpstr>The problem of math</vt:lpstr>
      <vt:lpstr>The problem of math</vt:lpstr>
      <vt:lpstr>Supported Reading Software</vt:lpstr>
      <vt:lpstr>Supported Reading Software</vt:lpstr>
      <vt:lpstr>Supported Reading Software</vt:lpstr>
      <vt:lpstr>AIM Online Modules</vt:lpstr>
      <vt:lpstr>UDL Online Modules</vt:lpstr>
      <vt:lpstr>T560 Note-Making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to Support Instruction</dc:title>
  <dc:creator> SkipStahl</dc:creator>
  <cp:lastModifiedBy> SkipStahl</cp:lastModifiedBy>
  <cp:revision>8</cp:revision>
  <dcterms:created xsi:type="dcterms:W3CDTF">2010-05-18T18:54:04Z</dcterms:created>
  <dcterms:modified xsi:type="dcterms:W3CDTF">2010-05-19T11:31:22Z</dcterms:modified>
</cp:coreProperties>
</file>