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4068" r:id="rId1"/>
  </p:sldMasterIdLst>
  <p:notesMasterIdLst>
    <p:notesMasterId r:id="rId27"/>
  </p:notesMasterIdLst>
  <p:sldIdLst>
    <p:sldId id="256" r:id="rId2"/>
    <p:sldId id="259" r:id="rId3"/>
    <p:sldId id="258" r:id="rId4"/>
    <p:sldId id="272" r:id="rId5"/>
    <p:sldId id="271" r:id="rId6"/>
    <p:sldId id="260" r:id="rId7"/>
    <p:sldId id="261" r:id="rId8"/>
    <p:sldId id="275" r:id="rId9"/>
    <p:sldId id="262" r:id="rId10"/>
    <p:sldId id="263" r:id="rId11"/>
    <p:sldId id="264" r:id="rId12"/>
    <p:sldId id="277" r:id="rId13"/>
    <p:sldId id="265" r:id="rId14"/>
    <p:sldId id="278" r:id="rId15"/>
    <p:sldId id="279" r:id="rId16"/>
    <p:sldId id="280" r:id="rId17"/>
    <p:sldId id="281" r:id="rId18"/>
    <p:sldId id="276" r:id="rId19"/>
    <p:sldId id="266" r:id="rId20"/>
    <p:sldId id="267" r:id="rId21"/>
    <p:sldId id="268" r:id="rId22"/>
    <p:sldId id="269" r:id="rId23"/>
    <p:sldId id="274" r:id="rId24"/>
    <p:sldId id="270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12" y="-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0CD75-1DE2-0945-9513-B805A5F863D2}" type="datetimeFigureOut">
              <a:rPr lang="en-US" smtClean="0"/>
              <a:pPr/>
              <a:t>5/17/10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BD2A5-EF8B-C946-AAC5-0310A4730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</a:t>
            </a:r>
            <a:r>
              <a:rPr lang="en-US" baseline="0" dirty="0" smtClean="0"/>
              <a:t> accurate for presentation? Not too many slides about benefits for non deaf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BD2A5-EF8B-C946-AAC5-0310A4730B0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1400" dirty="0" smtClean="0"/>
              <a:t>There are multiple speakers</a:t>
            </a:r>
          </a:p>
          <a:p>
            <a:pPr lvl="1"/>
            <a:r>
              <a:rPr lang="en-US" sz="1400" dirty="0" smtClean="0"/>
              <a:t>The camera is not always focused on the speaker </a:t>
            </a:r>
          </a:p>
          <a:p>
            <a:pPr lvl="1"/>
            <a:r>
              <a:rPr lang="en-US" sz="1400" dirty="0" smtClean="0"/>
              <a:t>There is background noise or music playing at the same time as the speaker</a:t>
            </a:r>
          </a:p>
          <a:p>
            <a:pPr lvl="1"/>
            <a:r>
              <a:rPr lang="en-US" sz="1400" dirty="0" smtClean="0"/>
              <a:t>There are quick changes in scenery, time and location </a:t>
            </a:r>
          </a:p>
          <a:p>
            <a:pPr lvl="1"/>
            <a:endParaRPr lang="en-US" sz="1400" dirty="0" smtClean="0"/>
          </a:p>
          <a:p>
            <a:pPr lvl="1"/>
            <a:r>
              <a:rPr lang="en-US" sz="1200" dirty="0" smtClean="0"/>
              <a:t>English Language Learners understand better when they can read and hear </a:t>
            </a:r>
          </a:p>
          <a:p>
            <a:pPr lvl="1"/>
            <a:r>
              <a:rPr lang="en-US" sz="1200" dirty="0" smtClean="0"/>
              <a:t>Seeing AND hearing increases comprehension, especially with unfamiliar concepts and vocabulary </a:t>
            </a:r>
          </a:p>
          <a:p>
            <a:pPr lvl="1"/>
            <a:r>
              <a:rPr lang="en-US" sz="1200" dirty="0" smtClean="0"/>
              <a:t>Noise, noise, noise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BD2A5-EF8B-C946-AAC5-0310A4730B0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. If any information is missed aurally, the student can obtain this information from the captions.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BD2A5-EF8B-C946-AAC5-0310A4730B0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Captions will show up ONLY if </a:t>
            </a:r>
            <a:r>
              <a:rPr lang="en-US" dirty="0" err="1" smtClean="0"/>
              <a:t>theres</a:t>
            </a:r>
            <a:r>
              <a:rPr lang="en-US" dirty="0" smtClean="0"/>
              <a:t> a decoder on the system. Using a projector, your only choice is subtitles, unless you have a decoder box</a:t>
            </a:r>
            <a:r>
              <a:rPr lang="en-US" baseline="0" dirty="0" smtClean="0"/>
              <a:t> inline with the projector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BD2A5-EF8B-C946-AAC5-0310A4730B0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 Sometimes the </a:t>
            </a:r>
            <a:r>
              <a:rPr lang="en-US" dirty="0" err="1" smtClean="0"/>
              <a:t>copyrightholder</a:t>
            </a:r>
            <a:r>
              <a:rPr lang="en-US" dirty="0" smtClean="0"/>
              <a:t> is deceased, or company</a:t>
            </a:r>
            <a:r>
              <a:rPr lang="en-US" baseline="0" dirty="0" smtClean="0"/>
              <a:t> no longer exists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BD2A5-EF8B-C946-AAC5-0310A4730B0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53B855-BC7E-4E9C-B265-5A3484035E3B}" type="datetimeFigureOut">
              <a:rPr lang="en-US" smtClean="0"/>
              <a:pPr/>
              <a:t>5/17/10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855-BC7E-4E9C-B265-5A3484035E3B}" type="datetimeFigureOut">
              <a:rPr lang="en-US" smtClean="0"/>
              <a:pPr/>
              <a:t>5/17/10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318F-ED0C-4688-B4C9-721FB78B7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855-BC7E-4E9C-B265-5A3484035E3B}" type="datetimeFigureOut">
              <a:rPr lang="en-US" smtClean="0"/>
              <a:pPr/>
              <a:t>5/17/10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318F-ED0C-4688-B4C9-721FB78B7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855-BC7E-4E9C-B265-5A3484035E3B}" type="datetimeFigureOut">
              <a:rPr lang="en-US" smtClean="0"/>
              <a:pPr/>
              <a:t>5/17/10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318F-ED0C-4688-B4C9-721FB78B7F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855-BC7E-4E9C-B265-5A3484035E3B}" type="datetimeFigureOut">
              <a:rPr lang="en-US" smtClean="0"/>
              <a:pPr/>
              <a:t>5/17/10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E3FD-0A41-48FF-9850-002E446D12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855-BC7E-4E9C-B265-5A3484035E3B}" type="datetimeFigureOut">
              <a:rPr lang="en-US" smtClean="0"/>
              <a:pPr/>
              <a:t>5/17/10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318F-ED0C-4688-B4C9-721FB78B7F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855-BC7E-4E9C-B265-5A3484035E3B}" type="datetimeFigureOut">
              <a:rPr lang="en-US" smtClean="0"/>
              <a:pPr/>
              <a:t>5/17/10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318F-ED0C-4688-B4C9-721FB78B7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855-BC7E-4E9C-B265-5A3484035E3B}" type="datetimeFigureOut">
              <a:rPr lang="en-US" smtClean="0"/>
              <a:pPr/>
              <a:t>5/17/10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318F-ED0C-4688-B4C9-721FB78B7F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B855-BC7E-4E9C-B265-5A3484035E3B}" type="datetimeFigureOut">
              <a:rPr lang="en-US" smtClean="0"/>
              <a:pPr/>
              <a:t>5/17/10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318F-ED0C-4688-B4C9-721FB78B7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B53B855-BC7E-4E9C-B265-5A3484035E3B}" type="datetimeFigureOut">
              <a:rPr lang="en-US" smtClean="0"/>
              <a:pPr/>
              <a:t>5/17/10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19C8-A375-448C-891B-9999C6BE8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B53B855-BC7E-4E9C-B265-5A3484035E3B}" type="datetimeFigureOut">
              <a:rPr lang="en-US" smtClean="0"/>
              <a:pPr/>
              <a:t>5/17/10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D0318F-ED0C-4688-B4C9-721FB78B7F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2B53B855-BC7E-4E9C-B265-5A3484035E3B}" type="datetimeFigureOut">
              <a:rPr lang="en-US" smtClean="0"/>
              <a:pPr/>
              <a:t>5/17/10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5D0318F-ED0C-4688-B4C9-721FB78B7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vm.edu/~caption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ubsfactory.traintrain-software.com/index.php?langue=en" TargetMode="Externa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aptionmax.com/services/style-gallery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MIeD0uRWeYA&amp;feature=related" TargetMode="External"/><Relationship Id="rId3" Type="http://schemas.openxmlformats.org/officeDocument/2006/relationships/hyperlink" Target="http://www.youtube.com/watch?v=PQ7y9Wc8nxA&amp;feature=player_embedded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user/Olsonterp%23p/u/20/gqJwuPnylmA" TargetMode="External"/><Relationship Id="rId4" Type="http://schemas.openxmlformats.org/officeDocument/2006/relationships/hyperlink" Target="http://www.youtube.com/user/Olsonterp" TargetMode="External"/><Relationship Id="rId5" Type="http://schemas.openxmlformats.org/officeDocument/2006/relationships/hyperlink" Target="http://www.youtube.com/watch?v=Ou-FeOoKDq4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" TargetMode="External"/><Relationship Id="rId4" Type="http://schemas.openxmlformats.org/officeDocument/2006/relationships/hyperlink" Target="http://www.youtube.com/watch?v=D1R-jKKp3NA&amp;feature=related" TargetMode="External"/><Relationship Id="rId5" Type="http://schemas.openxmlformats.org/officeDocument/2006/relationships/hyperlink" Target="http://www.ted.com/talks/pawan_sinha_on_how_brains_learn_to_see.html" TargetMode="External"/><Relationship Id="rId6" Type="http://schemas.openxmlformats.org/officeDocument/2006/relationships/hyperlink" Target="http://video.pbs.org/video/1165093950/" TargetMode="External"/><Relationship Id="rId7" Type="http://schemas.openxmlformats.org/officeDocument/2006/relationships/hyperlink" Target="http://www.uvm.edu/~caption/?Page=captionedWebsites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search?q=i+have+a+dream+speech+captioned&amp;ie=utf-8&amp;oe=utf-8&amp;aq=t&amp;rls=org.mozilla:en-US:official&amp;client=firefox-a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9600"/>
            <a:ext cx="3276600" cy="242468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124200"/>
            <a:ext cx="6019800" cy="1066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Elaine Morse and Nick Ogrizovich</a:t>
            </a:r>
          </a:p>
          <a:p>
            <a:r>
              <a:rPr lang="en-US" sz="2400" dirty="0" smtClean="0"/>
              <a:t>UVM UDL Conference</a:t>
            </a:r>
          </a:p>
          <a:p>
            <a:r>
              <a:rPr lang="en-US" sz="2400" dirty="0" smtClean="0"/>
              <a:t>May 17, 2010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4419600"/>
            <a:ext cx="3276600" cy="2457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 l="8807" r="19817"/>
          <a:stretch>
            <a:fillRect/>
          </a:stretch>
        </p:blipFill>
        <p:spPr>
          <a:xfrm>
            <a:off x="6311878" y="4419600"/>
            <a:ext cx="2882591" cy="247009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04800" y="1524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Captioning: Not Just for Deaf and Hard of Hearing Students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Online videos are usually quick, cheap, and easy to caption</a:t>
            </a:r>
          </a:p>
          <a:p>
            <a:r>
              <a:rPr lang="en-US" dirty="0" smtClean="0"/>
              <a:t>Most mainstream or popular DVDs have captions</a:t>
            </a:r>
          </a:p>
          <a:p>
            <a:r>
              <a:rPr lang="en-US" dirty="0" smtClean="0"/>
              <a:t>Most Universities have a budget to cover the cost of captioning</a:t>
            </a:r>
          </a:p>
          <a:p>
            <a:r>
              <a:rPr lang="en-US" dirty="0" smtClean="0"/>
              <a:t>Captioned materials benefit everyone in an audience</a:t>
            </a:r>
          </a:p>
          <a:p>
            <a:r>
              <a:rPr lang="en-US" dirty="0" smtClean="0"/>
              <a:t>Subtitling is available on more and more online videos</a:t>
            </a:r>
          </a:p>
          <a:p>
            <a:r>
              <a:rPr lang="en-US" dirty="0" smtClean="0"/>
              <a:t>You can caption your own media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GOOD news about captioning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 online to see if a version exists that is already captioned or subtitled</a:t>
            </a:r>
          </a:p>
          <a:p>
            <a:r>
              <a:rPr lang="en-US" dirty="0" smtClean="0"/>
              <a:t>Call the production company and ask for a captioned version</a:t>
            </a:r>
          </a:p>
          <a:p>
            <a:r>
              <a:rPr lang="en-US" dirty="0" smtClean="0"/>
              <a:t>If you send a film to a captioner, ask for OPEN captions</a:t>
            </a:r>
          </a:p>
          <a:p>
            <a:r>
              <a:rPr lang="en-US" dirty="0" smtClean="0"/>
              <a:t>Choose newer media over older films, DVDs over VHS</a:t>
            </a:r>
          </a:p>
          <a:p>
            <a:r>
              <a:rPr lang="en-US" dirty="0" smtClean="0"/>
              <a:t>Check out </a:t>
            </a:r>
            <a:r>
              <a:rPr lang="en-US" dirty="0" smtClean="0">
                <a:hlinkClick r:id="rId2"/>
              </a:rPr>
              <a:t>www.uvm.edu/~captions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basic methods:</a:t>
            </a:r>
          </a:p>
          <a:p>
            <a:pPr lvl="1"/>
            <a:r>
              <a:rPr lang="en-US" dirty="0" smtClean="0"/>
              <a:t>If under ten minutes, use </a:t>
            </a:r>
            <a:r>
              <a:rPr lang="en-US" dirty="0" err="1" smtClean="0"/>
              <a:t>google</a:t>
            </a:r>
            <a:r>
              <a:rPr lang="en-US" dirty="0" smtClean="0"/>
              <a:t> (</a:t>
            </a:r>
            <a:r>
              <a:rPr lang="en-US" dirty="0" err="1" smtClean="0"/>
              <a:t>youtube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If over 10 minutes, you have to manually caption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This assumes the media is digital</a:t>
            </a:r>
          </a:p>
          <a:p>
            <a:pPr lvl="1"/>
            <a:r>
              <a:rPr lang="en-US" dirty="0" smtClean="0"/>
              <a:t>Analog media would have to be ‘sent out’ or converted to digital</a:t>
            </a:r>
          </a:p>
          <a:p>
            <a:pPr lvl="1"/>
            <a:r>
              <a:rPr lang="en-US" dirty="0" smtClean="0"/>
              <a:t>If media is on DVD, you can ‘rip’ it using a free program called </a:t>
            </a:r>
            <a:r>
              <a:rPr lang="en-US" b="1" i="1" dirty="0" smtClean="0"/>
              <a:t>handbrake</a:t>
            </a:r>
            <a:endParaRPr lang="en-US" b="1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Caption/subtitle media yourself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/>
          <a:lstStyle/>
          <a:p>
            <a:r>
              <a:rPr lang="en-US" dirty="0" smtClean="0"/>
              <a:t>Get a transcript first:</a:t>
            </a:r>
          </a:p>
          <a:p>
            <a:pPr lvl="1"/>
            <a:r>
              <a:rPr lang="en-US" dirty="0" smtClean="0"/>
              <a:t>Work study students can type these up</a:t>
            </a:r>
          </a:p>
          <a:p>
            <a:pPr lvl="1"/>
            <a:r>
              <a:rPr lang="en-US" dirty="0" smtClean="0"/>
              <a:t>Do not need </a:t>
            </a:r>
            <a:r>
              <a:rPr lang="en-US" b="1" i="1" dirty="0" smtClean="0"/>
              <a:t>time-code</a:t>
            </a:r>
            <a:r>
              <a:rPr lang="en-US" dirty="0" smtClean="0"/>
              <a:t>, etc</a:t>
            </a:r>
          </a:p>
          <a:p>
            <a:pPr lvl="1"/>
            <a:r>
              <a:rPr lang="en-US" dirty="0" smtClean="0"/>
              <a:t>Straight, unformatted text (not MS Word!)</a:t>
            </a:r>
          </a:p>
          <a:p>
            <a:pPr lvl="2"/>
            <a:r>
              <a:rPr lang="en-US" dirty="0" smtClean="0"/>
              <a:t>Use text edit on </a:t>
            </a:r>
            <a:r>
              <a:rPr lang="en-US" dirty="0" err="1" smtClean="0"/>
              <a:t>macs</a:t>
            </a:r>
            <a:r>
              <a:rPr lang="en-US" dirty="0" smtClean="0"/>
              <a:t> or notepad in </a:t>
            </a:r>
            <a:r>
              <a:rPr lang="en-US" dirty="0" err="1" smtClean="0"/>
              <a:t>PC’s</a:t>
            </a:r>
            <a:endParaRPr lang="en-US" dirty="0" smtClean="0"/>
          </a:p>
          <a:p>
            <a:pPr lvl="2"/>
            <a:r>
              <a:rPr lang="en-US" dirty="0" smtClean="0"/>
              <a:t>Gibberish will result if there’s unrecognized ‘junk’ in a text file: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by Step for adding subtitles to</a:t>
            </a:r>
            <a:r>
              <a:rPr lang="en-US" dirty="0" smtClean="0"/>
              <a:t> video </a:t>
            </a:r>
            <a:r>
              <a:rPr lang="en-US" dirty="0" smtClean="0"/>
              <a:t>(make your own transcript)</a:t>
            </a:r>
            <a:endParaRPr lang="en-US" dirty="0"/>
          </a:p>
        </p:txBody>
      </p:sp>
      <p:pic>
        <p:nvPicPr>
          <p:cNvPr id="4" name="Picture 3" descr="aaScreen shot 2010-04-30 at 12.59.5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724400"/>
            <a:ext cx="4254500" cy="157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Separate the text into short 4 to 6 word sentences, two lines, one space between:</a:t>
            </a:r>
          </a:p>
          <a:p>
            <a:pPr lvl="1"/>
            <a:r>
              <a:rPr lang="en-US" dirty="0" smtClean="0"/>
              <a:t>On behalf of the </a:t>
            </a:r>
            <a:r>
              <a:rPr lang="en-US" dirty="0" smtClean="0"/>
              <a:t>entire</a:t>
            </a:r>
            <a:br>
              <a:rPr lang="en-US" dirty="0" smtClean="0"/>
            </a:br>
            <a:r>
              <a:rPr lang="en-US" dirty="0" smtClean="0"/>
              <a:t>community </a:t>
            </a:r>
            <a:r>
              <a:rPr lang="en-US" dirty="0" smtClean="0"/>
              <a:t>of The </a:t>
            </a:r>
            <a:r>
              <a:rPr lang="en-US" dirty="0" smtClean="0"/>
              <a:t>University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of </a:t>
            </a:r>
            <a:r>
              <a:rPr lang="en-US" dirty="0" smtClean="0"/>
              <a:t>Vermont, I am </a:t>
            </a:r>
            <a:r>
              <a:rPr lang="en-US" dirty="0" smtClean="0"/>
              <a:t>delighted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 smtClean="0"/>
              <a:t>welcome all of </a:t>
            </a:r>
            <a:r>
              <a:rPr lang="en-US" dirty="0" smtClean="0"/>
              <a:t>the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participants </a:t>
            </a:r>
            <a:r>
              <a:rPr lang="en-US" dirty="0" smtClean="0"/>
              <a:t>in </a:t>
            </a:r>
            <a:r>
              <a:rPr lang="en-US" dirty="0" smtClean="0"/>
              <a:t>Universal</a:t>
            </a:r>
            <a:br>
              <a:rPr lang="en-US" dirty="0" smtClean="0"/>
            </a:br>
            <a:r>
              <a:rPr lang="en-US" dirty="0" smtClean="0"/>
              <a:t>Learning </a:t>
            </a:r>
            <a:r>
              <a:rPr lang="en-US" dirty="0" smtClean="0"/>
              <a:t>by Design.    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Captions, </a:t>
            </a:r>
            <a:r>
              <a:rPr lang="en-US" dirty="0" err="1" smtClean="0"/>
              <a:t>C</a:t>
            </a:r>
            <a:r>
              <a:rPr lang="en-US" dirty="0" err="1" smtClean="0"/>
              <a:t>on’t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obtaining a good transcript, it will be easier to manually add time codes</a:t>
            </a:r>
          </a:p>
          <a:p>
            <a:pPr lvl="1"/>
            <a:r>
              <a:rPr lang="en-US" dirty="0" smtClean="0"/>
              <a:t>Software programs easily do this</a:t>
            </a:r>
          </a:p>
          <a:p>
            <a:pPr lvl="2"/>
            <a:r>
              <a:rPr lang="en-US" dirty="0" smtClean="0">
                <a:hlinkClick r:id="rId2"/>
              </a:rPr>
              <a:t>Sub Factory</a:t>
            </a:r>
            <a:r>
              <a:rPr lang="en-US" dirty="0" smtClean="0"/>
              <a:t> (free, for </a:t>
            </a:r>
            <a:r>
              <a:rPr lang="en-US" dirty="0" err="1" smtClean="0"/>
              <a:t>mac</a:t>
            </a:r>
            <a:r>
              <a:rPr lang="en-US" dirty="0" smtClean="0"/>
              <a:t> OSX)</a:t>
            </a:r>
          </a:p>
          <a:p>
            <a:pPr lvl="1"/>
            <a:r>
              <a:rPr lang="en-US" dirty="0" smtClean="0"/>
              <a:t>The program</a:t>
            </a:r>
            <a:br>
              <a:rPr lang="en-US" dirty="0" smtClean="0"/>
            </a:br>
            <a:r>
              <a:rPr lang="en-US" dirty="0" smtClean="0"/>
              <a:t>generates a </a:t>
            </a:r>
            <a:br>
              <a:rPr lang="en-US" dirty="0" smtClean="0"/>
            </a:br>
            <a:r>
              <a:rPr lang="en-US" dirty="0" err="1" smtClean="0"/>
              <a:t>timecode</a:t>
            </a:r>
            <a:r>
              <a:rPr lang="en-US" dirty="0" smtClean="0"/>
              <a:t> file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Captions, </a:t>
            </a:r>
            <a:r>
              <a:rPr lang="en-US" dirty="0" err="1" smtClean="0"/>
              <a:t>Con’t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358" y="3276600"/>
            <a:ext cx="5232042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44196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subtitling programs work similar </a:t>
            </a:r>
            <a:r>
              <a:rPr lang="en-US" dirty="0" err="1" smtClean="0">
                <a:sym typeface="Wingdings"/>
              </a:rPr>
              <a:t>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Save the finished file (should be .</a:t>
            </a:r>
            <a:r>
              <a:rPr lang="en-US" dirty="0" err="1" smtClean="0"/>
              <a:t>srt</a:t>
            </a:r>
            <a:r>
              <a:rPr lang="en-US" dirty="0" smtClean="0"/>
              <a:t>)</a:t>
            </a:r>
          </a:p>
          <a:p>
            <a:r>
              <a:rPr lang="en-US" dirty="0" smtClean="0"/>
              <a:t>Have to add the .</a:t>
            </a:r>
            <a:r>
              <a:rPr lang="en-US" dirty="0" err="1" smtClean="0"/>
              <a:t>srt</a:t>
            </a:r>
            <a:r>
              <a:rPr lang="en-US" dirty="0" smtClean="0"/>
              <a:t> file to the video-</a:t>
            </a:r>
          </a:p>
          <a:p>
            <a:pPr lvl="1"/>
            <a:r>
              <a:rPr lang="en-US" dirty="0" smtClean="0"/>
              <a:t>Easiest way is to rip a file using handbrake and ‘burn in’ subtitles (makes a new file)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Subtitles, </a:t>
            </a:r>
            <a:r>
              <a:rPr lang="en-US" dirty="0" err="1" smtClean="0"/>
              <a:t>Con’t</a:t>
            </a:r>
            <a:endParaRPr lang="en-US" dirty="0"/>
          </a:p>
        </p:txBody>
      </p:sp>
      <p:pic>
        <p:nvPicPr>
          <p:cNvPr id="4" name="Picture 3" descr="Screen shot 2010-05-17 at 2.08.3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997992"/>
            <a:ext cx="6858000" cy="370760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Looks like this when done</a:t>
            </a:r>
            <a:endParaRPr lang="en-US" dirty="0"/>
          </a:p>
        </p:txBody>
      </p:sp>
      <p:pic>
        <p:nvPicPr>
          <p:cNvPr id="4" name="Picture 3" descr="Screen shot 2010-05-17 at 2.24.1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61568"/>
            <a:ext cx="6324599" cy="536783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uploading video, go to the video’s page in your video list</a:t>
            </a:r>
          </a:p>
          <a:p>
            <a:r>
              <a:rPr lang="en-US" dirty="0" smtClean="0"/>
              <a:t>Click on ‘request machine translation”</a:t>
            </a:r>
          </a:p>
          <a:p>
            <a:pPr lvl="1"/>
            <a:r>
              <a:rPr lang="en-US" dirty="0" smtClean="0"/>
              <a:t>This can take a few days</a:t>
            </a:r>
          </a:p>
          <a:p>
            <a:pPr lvl="1"/>
            <a:r>
              <a:rPr lang="en-US" dirty="0" smtClean="0"/>
              <a:t>After process is finished, that video will then offer users the ability to turn on/off captions</a:t>
            </a:r>
          </a:p>
          <a:p>
            <a:r>
              <a:rPr lang="en-US" dirty="0" smtClean="0"/>
              <a:t>This little window becomes available once transcription is complete </a:t>
            </a:r>
            <a:r>
              <a:rPr lang="en-US" dirty="0" err="1" smtClean="0">
                <a:sym typeface="Wingdings"/>
              </a:rPr>
              <a:t>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Adding Captions using </a:t>
            </a:r>
            <a:r>
              <a:rPr lang="en-US" dirty="0" err="1" smtClean="0"/>
              <a:t>google’s</a:t>
            </a:r>
            <a:r>
              <a:rPr lang="en-US" dirty="0" smtClean="0"/>
              <a:t> voice recognition (</a:t>
            </a:r>
            <a:r>
              <a:rPr lang="en-US" dirty="0" smtClean="0"/>
              <a:t>10 min </a:t>
            </a:r>
            <a:r>
              <a:rPr lang="en-US" dirty="0" smtClean="0"/>
              <a:t>limit)</a:t>
            </a:r>
            <a:endParaRPr lang="en-US" dirty="0"/>
          </a:p>
        </p:txBody>
      </p:sp>
      <p:pic>
        <p:nvPicPr>
          <p:cNvPr id="5" name="Picture 4" descr="Screen shot 2010-04-30 at 2.48.4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4495800"/>
            <a:ext cx="1803400" cy="17907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0-04-30 at 10.54.23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4281" b="-4281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 video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Types of Captioning</a:t>
            </a:r>
            <a:endParaRPr lang="en-US" dirty="0" smtClean="0"/>
          </a:p>
          <a:p>
            <a:pPr lvl="1"/>
            <a:r>
              <a:rPr lang="en-US" dirty="0" smtClean="0"/>
              <a:t>Traditional captioning</a:t>
            </a:r>
          </a:p>
          <a:p>
            <a:pPr lvl="1"/>
            <a:r>
              <a:rPr lang="en-US" dirty="0" smtClean="0"/>
              <a:t>Subtitles for Deaf and Hard of Hearing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Open captioning vs. closed captioning</a:t>
            </a:r>
          </a:p>
          <a:p>
            <a:pPr lvl="1"/>
            <a:r>
              <a:rPr lang="en-US" dirty="0" smtClean="0"/>
              <a:t>Decoder needed for closed captions except online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Captioning and Subtitles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0-04-30 at 11.16.11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6603" b="-660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 to ‘my videos’, click on captions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pload-add-captions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011" b="-1011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subtitle file</a:t>
            </a:r>
            <a:endParaRPr lang="en-US" dirty="0"/>
          </a:p>
        </p:txBody>
      </p:sp>
      <p:pic>
        <p:nvPicPr>
          <p:cNvPr id="6" name="Picture 5" descr="Screen shot 2010-05-04 at 2.47.5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5257800"/>
            <a:ext cx="3458769" cy="14589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 rot="728769">
            <a:off x="6418224" y="5302692"/>
            <a:ext cx="19146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Text file 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0-04-30 at 11.39.00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60963" b="-60963"/>
          <a:stretch>
            <a:fillRect/>
          </a:stretch>
        </p:blipFill>
        <p:spPr>
          <a:xfrm>
            <a:off x="4648200" y="2819400"/>
            <a:ext cx="3186769" cy="1752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Auto-sync process (or, go get a coffee)</a:t>
            </a:r>
            <a:endParaRPr lang="en-US" dirty="0"/>
          </a:p>
        </p:txBody>
      </p:sp>
      <p:pic>
        <p:nvPicPr>
          <p:cNvPr id="6" name="Picture 5" descr="Screen shot 2010-04-30 at 2.48.4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352799"/>
            <a:ext cx="3505200" cy="34805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1752600"/>
            <a:ext cx="7010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Depending on the length of your video and internet speeds, this part can be as short as 5 minutes or as long as an hour.</a:t>
            </a:r>
          </a:p>
          <a:p>
            <a:r>
              <a:rPr lang="en-US" dirty="0" smtClean="0"/>
              <a:t>No user input needed, so go find something else to do</a:t>
            </a:r>
            <a:r>
              <a:rPr lang="en-US" dirty="0" smtClean="0"/>
              <a:t>!</a:t>
            </a:r>
          </a:p>
          <a:p>
            <a:r>
              <a:rPr lang="en-US" dirty="0" smtClean="0"/>
              <a:t>Once this process is complete, the video will have an option available: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http://www.youtube.com/watch?v=MIeD0uRWeYA&amp;feature=related</a:t>
            </a:r>
            <a:endParaRPr lang="en-US" dirty="0" smtClean="0"/>
          </a:p>
          <a:p>
            <a:pPr lvl="1"/>
            <a:r>
              <a:rPr lang="en-US" dirty="0" smtClean="0"/>
              <a:t>This one works almost flawlessly!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hlinkClick r:id="rId3"/>
              </a:rPr>
              <a:t>http://www.youtube.com/watch?v=PQ7y9Wc8nxA&amp;feature=player_embedded</a:t>
            </a:r>
            <a:endParaRPr lang="en-US" dirty="0" smtClean="0"/>
          </a:p>
          <a:p>
            <a:pPr lvl="1"/>
            <a:r>
              <a:rPr lang="en-US" dirty="0" smtClean="0"/>
              <a:t>This one </a:t>
            </a:r>
            <a:r>
              <a:rPr lang="en-US" dirty="0" smtClean="0"/>
              <a:t>fails cosmically…</a:t>
            </a:r>
            <a:r>
              <a:rPr lang="en-US" dirty="0" smtClean="0"/>
              <a:t>!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are key differences between the two files that might contribute to this?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Time Subtitle 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Often a video’s captions will work better on the native site, rather than embedded in another site:</a:t>
            </a:r>
          </a:p>
          <a:p>
            <a:pPr lvl="1"/>
            <a:r>
              <a:rPr lang="en-US" dirty="0" err="1" smtClean="0"/>
              <a:t>Youtube</a:t>
            </a:r>
            <a:r>
              <a:rPr lang="en-US" dirty="0" smtClean="0"/>
              <a:t> videos embedded sometimes lose the captions- but if you click on the video and open in </a:t>
            </a:r>
            <a:r>
              <a:rPr lang="en-US" dirty="0" err="1" smtClean="0"/>
              <a:t>youtube</a:t>
            </a:r>
            <a:r>
              <a:rPr lang="en-US" dirty="0" smtClean="0"/>
              <a:t>, they will usually work</a:t>
            </a:r>
          </a:p>
          <a:p>
            <a:pPr lvl="1"/>
            <a:r>
              <a:rPr lang="en-US" dirty="0" err="1" smtClean="0"/>
              <a:t>TED.com</a:t>
            </a:r>
            <a:r>
              <a:rPr lang="en-US" dirty="0" smtClean="0"/>
              <a:t> </a:t>
            </a:r>
            <a:r>
              <a:rPr lang="en-US" dirty="0" smtClean="0"/>
              <a:t>lectures are usually subtitled in 20 languages, but subtitles ONLY work on</a:t>
            </a:r>
            <a:r>
              <a:rPr lang="en-US" dirty="0" smtClean="0"/>
              <a:t> </a:t>
            </a:r>
            <a:r>
              <a:rPr lang="en-US" dirty="0" err="1" smtClean="0"/>
              <a:t>TED</a:t>
            </a:r>
            <a:r>
              <a:rPr lang="en-US" dirty="0" err="1" smtClean="0"/>
              <a:t>.com</a:t>
            </a:r>
            <a:r>
              <a:rPr lang="en-US" dirty="0" smtClean="0"/>
              <a:t>, and will not work if streamed to a site using embedded video.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Subtitle tricks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04800"/>
            <a:ext cx="4762500" cy="635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839200" cy="4038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Captioning provides access to the spoken language </a:t>
            </a:r>
            <a:r>
              <a:rPr lang="en-US" sz="2400" u="sng" dirty="0" smtClean="0"/>
              <a:t>and</a:t>
            </a:r>
            <a:r>
              <a:rPr lang="en-US" sz="2400" dirty="0" smtClean="0"/>
              <a:t> the sound effects of a film. </a:t>
            </a:r>
          </a:p>
          <a:p>
            <a:r>
              <a:rPr lang="en-US" sz="2400" dirty="0" smtClean="0"/>
              <a:t>It is impossible to watch the interpreter/transcriber and the film at the same time.</a:t>
            </a:r>
          </a:p>
          <a:p>
            <a:r>
              <a:rPr lang="en-US" sz="2400" dirty="0" smtClean="0"/>
              <a:t>Films are harder to follow than a lecture</a:t>
            </a:r>
          </a:p>
          <a:p>
            <a:r>
              <a:rPr lang="en-US" sz="2400" dirty="0" smtClean="0"/>
              <a:t>Captions can be used by EVERYONE</a:t>
            </a:r>
          </a:p>
          <a:p>
            <a:r>
              <a:rPr lang="en-US" sz="2400" dirty="0" smtClean="0">
                <a:hlinkClick r:id="rId3"/>
              </a:rPr>
              <a:t>Coda Brothers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hlinkClick r:id="rId4"/>
              </a:rPr>
              <a:t>Coda Brothers Part 2</a:t>
            </a:r>
            <a:endParaRPr lang="en-US" sz="2400" dirty="0" smtClean="0"/>
          </a:p>
          <a:p>
            <a:r>
              <a:rPr lang="en-US" sz="2400" dirty="0" smtClean="0"/>
              <a:t>Why are sound effects important?</a:t>
            </a:r>
          </a:p>
          <a:p>
            <a:pPr lvl="1"/>
            <a:r>
              <a:rPr lang="en-US" sz="2400" dirty="0" smtClean="0">
                <a:hlinkClick r:id="rId5"/>
              </a:rPr>
              <a:t>The Brady Bunch</a:t>
            </a: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411162"/>
            <a:ext cx="7612063" cy="1417638"/>
          </a:xfrm>
        </p:spPr>
        <p:txBody>
          <a:bodyPr>
            <a:normAutofit/>
          </a:bodyPr>
          <a:lstStyle/>
          <a:p>
            <a:r>
              <a:rPr lang="en-US" dirty="0" smtClean="0"/>
              <a:t>Why Use Captioning?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for whom English is a second language</a:t>
            </a:r>
          </a:p>
          <a:p>
            <a:r>
              <a:rPr lang="en-US" dirty="0" smtClean="0"/>
              <a:t>Individuals with learning disabilities</a:t>
            </a:r>
          </a:p>
          <a:p>
            <a:r>
              <a:rPr lang="en-US" dirty="0" smtClean="0"/>
              <a:t>Students who do not have a disability</a:t>
            </a:r>
          </a:p>
          <a:p>
            <a:r>
              <a:rPr lang="en-US" dirty="0" smtClean="0"/>
              <a:t>Noisy classrooms</a:t>
            </a:r>
          </a:p>
          <a:p>
            <a:r>
              <a:rPr lang="en-US" dirty="0" smtClean="0"/>
              <a:t>Large Audiences</a:t>
            </a:r>
          </a:p>
          <a:p>
            <a:pPr>
              <a:buNone/>
            </a:pPr>
            <a:r>
              <a:rPr lang="en-US" sz="1400" dirty="0" smtClean="0"/>
              <a:t> </a:t>
            </a:r>
          </a:p>
          <a:p>
            <a:endParaRPr lang="en-US" sz="14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Captions Benefit Everyone!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Captions vs. Subtitles	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610600" cy="495299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{5C22544A-7EE6-4342-B048-85BDC9FD1C3A}</a:tableStyleId>
              </a:tblPr>
              <a:tblGrid>
                <a:gridCol w="4305300"/>
                <a:gridCol w="4305300"/>
              </a:tblGrid>
              <a:tr h="682720">
                <a:tc>
                  <a:txBody>
                    <a:bodyPr/>
                    <a:lstStyle/>
                    <a:p>
                      <a:pPr algn="ctr">
                        <a:buFont typeface="Wingdings" charset="2"/>
                        <a:buNone/>
                      </a:pPr>
                      <a:r>
                        <a:rPr lang="en-US" sz="3200" b="0" dirty="0" smtClean="0"/>
                        <a:t>Captions</a:t>
                      </a:r>
                      <a:endParaRPr lang="en-US" sz="3200" b="0" dirty="0"/>
                    </a:p>
                  </a:txBody>
                  <a:tcPr marL="274320" marR="182880"/>
                </a:tc>
                <a:tc>
                  <a:txBody>
                    <a:bodyPr/>
                    <a:lstStyle/>
                    <a:p>
                      <a:pPr algn="ctr">
                        <a:buFont typeface="Wingdings" charset="2"/>
                        <a:buNone/>
                      </a:pPr>
                      <a:r>
                        <a:rPr lang="en-US" sz="3200" b="1" i="0" dirty="0" smtClean="0"/>
                        <a:t>Subtitles</a:t>
                      </a:r>
                      <a:endParaRPr lang="en-US" sz="3200" b="1" i="0" dirty="0"/>
                    </a:p>
                  </a:txBody>
                  <a:tcPr marL="274320" marR="182880"/>
                </a:tc>
              </a:tr>
              <a:tr h="735094">
                <a:tc>
                  <a:txBody>
                    <a:bodyPr/>
                    <a:lstStyle/>
                    <a:p>
                      <a:pPr>
                        <a:buFont typeface="Wingdings" charset="2"/>
                        <a:buChar char="§"/>
                      </a:pPr>
                      <a:r>
                        <a:rPr lang="en-US" dirty="0" smtClean="0"/>
                        <a:t> Can usually be turned on or off – closed</a:t>
                      </a:r>
                      <a:endParaRPr lang="en-US" dirty="0"/>
                    </a:p>
                  </a:txBody>
                  <a:tcPr marL="274320" marR="182880"/>
                </a:tc>
                <a:tc>
                  <a:txBody>
                    <a:bodyPr/>
                    <a:lstStyle/>
                    <a:p>
                      <a:pPr>
                        <a:buFont typeface="Wingdings" charset="2"/>
                        <a:buChar char="§"/>
                      </a:pPr>
                      <a:r>
                        <a:rPr lang="en-US" dirty="0" smtClean="0"/>
                        <a:t> Can’t always be turned off - open</a:t>
                      </a:r>
                      <a:endParaRPr lang="en-US" dirty="0"/>
                    </a:p>
                  </a:txBody>
                  <a:tcPr marL="274320" marR="182880"/>
                </a:tc>
              </a:tr>
              <a:tr h="1178395">
                <a:tc>
                  <a:txBody>
                    <a:bodyPr/>
                    <a:lstStyle/>
                    <a:p>
                      <a:pPr>
                        <a:buFont typeface="Wingdings" charset="2"/>
                        <a:buChar char="§"/>
                      </a:pPr>
                      <a:r>
                        <a:rPr lang="en-US" dirty="0" smtClean="0"/>
                        <a:t> Includes sound effects,</a:t>
                      </a:r>
                      <a:r>
                        <a:rPr lang="en-US" baseline="0" dirty="0" smtClean="0"/>
                        <a:t> music lyrics</a:t>
                      </a:r>
                      <a:endParaRPr lang="en-US" dirty="0"/>
                    </a:p>
                  </a:txBody>
                  <a:tcPr marL="274320" marR="182880"/>
                </a:tc>
                <a:tc>
                  <a:txBody>
                    <a:bodyPr/>
                    <a:lstStyle/>
                    <a:p>
                      <a:pPr>
                        <a:buFont typeface="Wingdings" charset="2"/>
                        <a:buChar char="§"/>
                      </a:pPr>
                      <a:r>
                        <a:rPr lang="en-US" dirty="0" smtClean="0"/>
                        <a:t> does not always include sound effects</a:t>
                      </a:r>
                      <a:r>
                        <a:rPr lang="en-US" baseline="0" dirty="0" smtClean="0"/>
                        <a:t> or lyrics</a:t>
                      </a:r>
                      <a:endParaRPr lang="en-US" dirty="0"/>
                    </a:p>
                  </a:txBody>
                  <a:tcPr marL="274320" marR="182880"/>
                </a:tc>
              </a:tr>
              <a:tr h="1178395">
                <a:tc>
                  <a:txBody>
                    <a:bodyPr/>
                    <a:lstStyle/>
                    <a:p>
                      <a:pPr>
                        <a:buFont typeface="Wingdings" charset="2"/>
                        <a:buChar char="§"/>
                      </a:pPr>
                      <a:r>
                        <a:rPr lang="en-US" dirty="0" smtClean="0"/>
                        <a:t> Includes all</a:t>
                      </a:r>
                      <a:r>
                        <a:rPr lang="en-US" baseline="0" dirty="0" smtClean="0"/>
                        <a:t> spoken dialogue</a:t>
                      </a:r>
                      <a:endParaRPr lang="en-US" dirty="0"/>
                    </a:p>
                  </a:txBody>
                  <a:tcPr marL="274320" marR="182880"/>
                </a:tc>
                <a:tc>
                  <a:txBody>
                    <a:bodyPr/>
                    <a:lstStyle/>
                    <a:p>
                      <a:pPr>
                        <a:buFont typeface="Wingdings" charset="2"/>
                        <a:buChar char="§"/>
                      </a:pPr>
                      <a:r>
                        <a:rPr lang="en-US" dirty="0" smtClean="0"/>
                        <a:t> May only appear when</a:t>
                      </a:r>
                      <a:r>
                        <a:rPr lang="en-US" baseline="0" dirty="0" smtClean="0"/>
                        <a:t> speaker is not speaking English</a:t>
                      </a:r>
                      <a:endParaRPr lang="en-US" dirty="0"/>
                    </a:p>
                  </a:txBody>
                  <a:tcPr marL="274320" marR="182880"/>
                </a:tc>
              </a:tr>
              <a:tr h="1178395">
                <a:tc>
                  <a:txBody>
                    <a:bodyPr/>
                    <a:lstStyle/>
                    <a:p>
                      <a:pPr>
                        <a:buFont typeface="Wingdings" charset="2"/>
                        <a:buChar char="§"/>
                      </a:pPr>
                      <a:r>
                        <a:rPr lang="en-US" dirty="0" smtClean="0"/>
                        <a:t> Used</a:t>
                      </a:r>
                      <a:r>
                        <a:rPr lang="en-US" baseline="0" dirty="0" smtClean="0"/>
                        <a:t> for most VHS, DVDs feature length and some educational films, online media</a:t>
                      </a:r>
                      <a:endParaRPr lang="en-US" dirty="0"/>
                    </a:p>
                  </a:txBody>
                  <a:tcPr marL="274320" marR="182880"/>
                </a:tc>
                <a:tc>
                  <a:txBody>
                    <a:bodyPr/>
                    <a:lstStyle/>
                    <a:p>
                      <a:pPr>
                        <a:buFont typeface="Wingdings" charset="2"/>
                        <a:buChar char="§"/>
                      </a:pPr>
                      <a:r>
                        <a:rPr lang="en-US" dirty="0" smtClean="0"/>
                        <a:t> Used</a:t>
                      </a:r>
                      <a:r>
                        <a:rPr lang="en-US" baseline="0" dirty="0" smtClean="0"/>
                        <a:t> for foreign language films, DVDs and online media</a:t>
                      </a:r>
                      <a:endParaRPr lang="en-US" dirty="0"/>
                    </a:p>
                  </a:txBody>
                  <a:tcPr marL="274320" marR="18288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real world, captions and subtitles are used interchangeably, especially with online videos</a:t>
            </a:r>
          </a:p>
          <a:p>
            <a:r>
              <a:rPr lang="en-US" dirty="0" smtClean="0"/>
              <a:t>When looking for accessible media, look for </a:t>
            </a:r>
            <a:r>
              <a:rPr lang="en-US" b="1" i="1" dirty="0" smtClean="0"/>
              <a:t>BOTH</a:t>
            </a:r>
            <a:r>
              <a:rPr lang="en-US" dirty="0" smtClean="0"/>
              <a:t> captions and subtitles </a:t>
            </a:r>
          </a:p>
          <a:p>
            <a:pPr lvl="1"/>
            <a:r>
              <a:rPr lang="en-US" dirty="0" smtClean="0"/>
              <a:t>Most feature length films, TV productions and other hard media will be captioned</a:t>
            </a:r>
          </a:p>
          <a:p>
            <a:pPr lvl="1"/>
            <a:r>
              <a:rPr lang="en-US" dirty="0" smtClean="0"/>
              <a:t>Most online videos will be subtitled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I can only find Subtitles?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Look for                             on the back</a:t>
            </a:r>
          </a:p>
          <a:p>
            <a:r>
              <a:rPr lang="en-US" dirty="0" smtClean="0"/>
              <a:t>Check the DVD menu under </a:t>
            </a:r>
            <a:r>
              <a:rPr lang="en-US" b="1" dirty="0" smtClean="0"/>
              <a:t>setup</a:t>
            </a:r>
            <a:r>
              <a:rPr lang="en-US" b="1" i="1" dirty="0" smtClean="0"/>
              <a:t> </a:t>
            </a:r>
            <a:r>
              <a:rPr lang="en-US" dirty="0" smtClean="0"/>
              <a:t>or </a:t>
            </a:r>
            <a:r>
              <a:rPr lang="en-US" b="1" dirty="0" smtClean="0"/>
              <a:t>languages</a:t>
            </a:r>
          </a:p>
          <a:p>
            <a:r>
              <a:rPr lang="en-US" dirty="0" smtClean="0"/>
              <a:t>Look online</a:t>
            </a:r>
          </a:p>
          <a:p>
            <a:r>
              <a:rPr lang="en-US" dirty="0" smtClean="0"/>
              <a:t>Ask the librarian</a:t>
            </a:r>
          </a:p>
          <a:p>
            <a:r>
              <a:rPr lang="en-US" dirty="0" smtClean="0"/>
              <a:t>Ask your Disability Services Office</a:t>
            </a:r>
          </a:p>
          <a:p>
            <a:r>
              <a:rPr lang="en-US" dirty="0" smtClean="0"/>
              <a:t>Call the production company to see if they have a captioned version</a:t>
            </a:r>
          </a:p>
          <a:p>
            <a:pPr lvl="1">
              <a:buNone/>
            </a:pP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27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I know if my media is already captioned?	</a:t>
            </a:r>
            <a:endParaRPr lang="en-US" dirty="0"/>
          </a:p>
        </p:txBody>
      </p:sp>
      <p:pic>
        <p:nvPicPr>
          <p:cNvPr id="5" name="Picture 4" descr="ccimage.jpg"/>
          <p:cNvPicPr>
            <a:picLocks noChangeAspect="1"/>
          </p:cNvPicPr>
          <p:nvPr/>
        </p:nvPicPr>
        <p:blipFill>
          <a:blip r:embed="rId2" cstate="print"/>
          <a:srcRect r="9600" b="19459"/>
          <a:stretch>
            <a:fillRect/>
          </a:stretch>
        </p:blipFill>
        <p:spPr>
          <a:xfrm>
            <a:off x="2514600" y="1701940"/>
            <a:ext cx="1722120" cy="7364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43400" y="1778140"/>
            <a:ext cx="914400" cy="533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SDH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800" b="1" dirty="0" smtClean="0"/>
              <a:t>Google</a:t>
            </a:r>
          </a:p>
          <a:p>
            <a:pPr lvl="1"/>
            <a:r>
              <a:rPr lang="en-US" sz="3400" b="1" dirty="0" smtClean="0">
                <a:hlinkClick r:id="rId2"/>
              </a:rPr>
              <a:t>I Have A Dream</a:t>
            </a:r>
            <a:endParaRPr lang="en-US" sz="3400" b="1" dirty="0" smtClean="0"/>
          </a:p>
          <a:p>
            <a:r>
              <a:rPr lang="en-US" sz="3800" b="1" dirty="0" err="1" smtClean="0"/>
              <a:t>Youtube</a:t>
            </a:r>
            <a:r>
              <a:rPr lang="en-US" dirty="0" smtClean="0"/>
              <a:t> - </a:t>
            </a:r>
            <a:r>
              <a:rPr lang="en-US" sz="3300" dirty="0" smtClean="0"/>
              <a:t>subtitled or transcribed audio</a:t>
            </a:r>
          </a:p>
          <a:p>
            <a:pPr lvl="1"/>
            <a:r>
              <a:rPr lang="en-US" sz="3300" dirty="0" smtClean="0">
                <a:hlinkClick r:id="rId3"/>
              </a:rPr>
              <a:t>YouTube Search</a:t>
            </a:r>
            <a:r>
              <a:rPr lang="en-US" sz="3300" dirty="0" smtClean="0"/>
              <a:t> </a:t>
            </a:r>
          </a:p>
          <a:p>
            <a:pPr lvl="1"/>
            <a:r>
              <a:rPr lang="en-US" sz="3300" dirty="0" smtClean="0"/>
              <a:t>Try to use Captions and not English (transcribed)</a:t>
            </a:r>
          </a:p>
          <a:p>
            <a:pPr lvl="1"/>
            <a:r>
              <a:rPr lang="en-US" sz="3300" dirty="0" smtClean="0">
                <a:hlinkClick r:id="rId4"/>
              </a:rPr>
              <a:t>Steve Jobs</a:t>
            </a:r>
            <a:endParaRPr lang="en-US" sz="3300" dirty="0" smtClean="0"/>
          </a:p>
          <a:p>
            <a:pPr lvl="1">
              <a:buNone/>
            </a:pPr>
            <a:endParaRPr lang="en-US" dirty="0" smtClean="0"/>
          </a:p>
          <a:p>
            <a:pPr marL="0" lvl="1">
              <a:buFont typeface="Arial" pitchFamily="34" charset="0"/>
              <a:buChar char="•"/>
            </a:pPr>
            <a:r>
              <a:rPr lang="en-US" sz="3800" b="1" dirty="0" smtClean="0"/>
              <a:t>Ted Talks</a:t>
            </a:r>
          </a:p>
          <a:p>
            <a:pPr marL="0" lvl="1">
              <a:buNone/>
            </a:pPr>
            <a:r>
              <a:rPr lang="en-US" sz="3200" dirty="0" smtClean="0"/>
              <a:t>	</a:t>
            </a:r>
            <a:r>
              <a:rPr lang="en-US" sz="3200" dirty="0" smtClean="0">
                <a:hlinkClick r:id="rId5"/>
              </a:rPr>
              <a:t>How the Brain Learns to See</a:t>
            </a:r>
            <a:endParaRPr lang="en-US" sz="3200" dirty="0" smtClean="0"/>
          </a:p>
          <a:p>
            <a:pPr marL="0" lvl="1">
              <a:buFont typeface="Arial" pitchFamily="34" charset="0"/>
              <a:buChar char="•"/>
            </a:pPr>
            <a:r>
              <a:rPr lang="en-US" sz="3800" b="1" dirty="0" err="1" smtClean="0"/>
              <a:t>PBS.com</a:t>
            </a:r>
            <a:endParaRPr lang="en-US" sz="3800" b="1" dirty="0" smtClean="0"/>
          </a:p>
          <a:p>
            <a:pPr marL="0" lvl="1">
              <a:buNone/>
            </a:pPr>
            <a:r>
              <a:rPr lang="en-US" sz="3200" dirty="0" smtClean="0"/>
              <a:t>	 </a:t>
            </a:r>
            <a:r>
              <a:rPr lang="en-US" sz="3200" dirty="0" smtClean="0">
                <a:hlinkClick r:id="rId6"/>
              </a:rPr>
              <a:t>American Experience</a:t>
            </a:r>
            <a:endParaRPr lang="en-US" sz="3200" dirty="0" smtClean="0"/>
          </a:p>
          <a:p>
            <a:pPr marL="0" lvl="1">
              <a:buFont typeface="Arial" pitchFamily="34" charset="0"/>
              <a:buChar char="•"/>
            </a:pPr>
            <a:r>
              <a:rPr lang="en-US" sz="3200" dirty="0" smtClean="0"/>
              <a:t>See our website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7"/>
              </a:rPr>
              <a:t>Websites with Captioning/Subtitles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I find Captioned Media Online?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It’s expensive, especially if done post-production</a:t>
            </a:r>
          </a:p>
          <a:p>
            <a:r>
              <a:rPr lang="en-US" dirty="0" smtClean="0"/>
              <a:t>It can take a week to several weeks to caption a long film</a:t>
            </a:r>
          </a:p>
          <a:p>
            <a:r>
              <a:rPr lang="en-US" dirty="0" smtClean="0"/>
              <a:t>Most independent, religious and educational media is not captioned</a:t>
            </a:r>
          </a:p>
          <a:p>
            <a:r>
              <a:rPr lang="en-US" dirty="0" smtClean="0"/>
              <a:t>Most libraries require </a:t>
            </a:r>
            <a:r>
              <a:rPr lang="en-US" b="1" i="1" dirty="0" smtClean="0"/>
              <a:t>copyright holder permission </a:t>
            </a:r>
            <a:r>
              <a:rPr lang="en-US" dirty="0" smtClean="0"/>
              <a:t>to get material captioned</a:t>
            </a:r>
          </a:p>
          <a:p>
            <a:pPr lvl="1"/>
            <a:r>
              <a:rPr lang="en-US" dirty="0" smtClean="0"/>
              <a:t>Complicated, difficult process at times, especially for older films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9468"/>
            <a:ext cx="8382000" cy="1417638"/>
          </a:xfrm>
        </p:spPr>
        <p:txBody>
          <a:bodyPr>
            <a:normAutofit/>
          </a:bodyPr>
          <a:lstStyle/>
          <a:p>
            <a:r>
              <a:rPr lang="en-US" dirty="0" smtClean="0"/>
              <a:t>The BAD news about captioning feature-length materials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1760</TotalTime>
  <Words>1284</Words>
  <Application>Microsoft Macintosh PowerPoint</Application>
  <PresentationFormat>On-screen Show (4:3)</PresentationFormat>
  <Paragraphs>163</Paragraphs>
  <Slides>25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Concourse</vt:lpstr>
      <vt:lpstr>Slide 1</vt:lpstr>
      <vt:lpstr>Types of Captioning and Subtitles</vt:lpstr>
      <vt:lpstr>Why Use Captioning? </vt:lpstr>
      <vt:lpstr>Captions Benefit Everyone!</vt:lpstr>
      <vt:lpstr>Captions vs. Subtitles </vt:lpstr>
      <vt:lpstr>What if I can only find Subtitles? </vt:lpstr>
      <vt:lpstr>How do I know if my media is already captioned? </vt:lpstr>
      <vt:lpstr>How do I find Captioned Media Online?</vt:lpstr>
      <vt:lpstr>The BAD news about captioning feature-length materials </vt:lpstr>
      <vt:lpstr>The GOOD news about captioning </vt:lpstr>
      <vt:lpstr>Recommendations </vt:lpstr>
      <vt:lpstr>Caption/subtitle media yourself</vt:lpstr>
      <vt:lpstr>Step by Step for adding subtitles to video (make your own transcript)</vt:lpstr>
      <vt:lpstr>Manual Captions, Con’t</vt:lpstr>
      <vt:lpstr>Manual Captions, Con’t</vt:lpstr>
      <vt:lpstr>Manual Subtitles, Con’t</vt:lpstr>
      <vt:lpstr>Looks like this when done</vt:lpstr>
      <vt:lpstr>Adding Captions using google’s voice recognition (10 min limit)</vt:lpstr>
      <vt:lpstr>Upload video</vt:lpstr>
      <vt:lpstr>Go to ‘my videos’, click on captions</vt:lpstr>
      <vt:lpstr>Add subtitle file</vt:lpstr>
      <vt:lpstr>Auto-sync process (or, go get a coffee)</vt:lpstr>
      <vt:lpstr>Real Time Subtitle Example</vt:lpstr>
      <vt:lpstr>Subtitle tricks</vt:lpstr>
      <vt:lpstr>Slide 25</vt:lpstr>
    </vt:vector>
  </TitlesOfParts>
  <Company>University of Vermont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Captioning: Not Just for Deaf and Hard of Hearing Students</dc:title>
  <dc:creator>emmorse</dc:creator>
  <cp:lastModifiedBy>Nick Ogrizovich</cp:lastModifiedBy>
  <cp:revision>29</cp:revision>
  <dcterms:created xsi:type="dcterms:W3CDTF">2010-05-17T17:26:33Z</dcterms:created>
  <dcterms:modified xsi:type="dcterms:W3CDTF">2010-05-17T19:37:49Z</dcterms:modified>
</cp:coreProperties>
</file>