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3" r:id="rId2"/>
    <p:sldId id="266" r:id="rId3"/>
    <p:sldId id="261" r:id="rId4"/>
    <p:sldId id="262" r:id="rId5"/>
    <p:sldId id="256" r:id="rId6"/>
    <p:sldId id="258" r:id="rId7"/>
    <p:sldId id="257" r:id="rId8"/>
    <p:sldId id="259" r:id="rId9"/>
    <p:sldId id="260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2267-E5D1-6840-B7BD-01864B97C32B}" type="datetimeFigureOut">
              <a:rPr lang="en-US" smtClean="0"/>
              <a:pPr/>
              <a:t>5/14/10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560-29B9-614F-B58F-03C336EC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2267-E5D1-6840-B7BD-01864B97C32B}" type="datetimeFigureOut">
              <a:rPr lang="en-US" smtClean="0"/>
              <a:pPr/>
              <a:t>5/14/10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560-29B9-614F-B58F-03C336EC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2267-E5D1-6840-B7BD-01864B97C32B}" type="datetimeFigureOut">
              <a:rPr lang="en-US" smtClean="0"/>
              <a:pPr/>
              <a:t>5/14/10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560-29B9-614F-B58F-03C336EC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2267-E5D1-6840-B7BD-01864B97C32B}" type="datetimeFigureOut">
              <a:rPr lang="en-US" smtClean="0"/>
              <a:pPr/>
              <a:t>5/14/10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560-29B9-614F-B58F-03C336EC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2267-E5D1-6840-B7BD-01864B97C32B}" type="datetimeFigureOut">
              <a:rPr lang="en-US" smtClean="0"/>
              <a:pPr/>
              <a:t>5/14/10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560-29B9-614F-B58F-03C336EC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2267-E5D1-6840-B7BD-01864B97C32B}" type="datetimeFigureOut">
              <a:rPr lang="en-US" smtClean="0"/>
              <a:pPr/>
              <a:t>5/14/10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560-29B9-614F-B58F-03C336EC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2267-E5D1-6840-B7BD-01864B97C32B}" type="datetimeFigureOut">
              <a:rPr lang="en-US" smtClean="0"/>
              <a:pPr/>
              <a:t>5/14/10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560-29B9-614F-B58F-03C336EC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2267-E5D1-6840-B7BD-01864B97C32B}" type="datetimeFigureOut">
              <a:rPr lang="en-US" smtClean="0"/>
              <a:pPr/>
              <a:t>5/14/10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560-29B9-614F-B58F-03C336EC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2267-E5D1-6840-B7BD-01864B97C32B}" type="datetimeFigureOut">
              <a:rPr lang="en-US" smtClean="0"/>
              <a:pPr/>
              <a:t>5/14/10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560-29B9-614F-B58F-03C336EC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2267-E5D1-6840-B7BD-01864B97C32B}" type="datetimeFigureOut">
              <a:rPr lang="en-US" smtClean="0"/>
              <a:pPr/>
              <a:t>5/14/10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560-29B9-614F-B58F-03C336EC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2267-E5D1-6840-B7BD-01864B97C32B}" type="datetimeFigureOut">
              <a:rPr lang="en-US" smtClean="0"/>
              <a:pPr/>
              <a:t>5/14/10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560-29B9-614F-B58F-03C336EC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92267-E5D1-6840-B7BD-01864B97C32B}" type="datetimeFigureOut">
              <a:rPr lang="en-US" smtClean="0"/>
              <a:pPr/>
              <a:t>5/14/10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6F560-29B9-614F-B58F-03C336ECE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Make Sense, Please!</a:t>
            </a:r>
            <a:br>
              <a:rPr lang="en-US" dirty="0" smtClean="0"/>
            </a:br>
            <a:r>
              <a:rPr lang="en-US" dirty="0" smtClean="0"/>
              <a:t>Video Project On College Student</a:t>
            </a:r>
            <a:br>
              <a:rPr lang="en-US" dirty="0" smtClean="0"/>
            </a:br>
            <a:r>
              <a:rPr lang="en-US" dirty="0" smtClean="0"/>
              <a:t>Perceptions of Good Teaching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Charlie Rathbone, UDL Staff</a:t>
            </a:r>
          </a:p>
          <a:p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Puja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Gupta, UDL Staff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These Student-Identified Characteristics Intersect</a:t>
            </a:r>
            <a:r>
              <a:rPr lang="en-US" dirty="0" smtClean="0"/>
              <a:t> With The </a:t>
            </a:r>
            <a:r>
              <a:rPr lang="en-US" dirty="0" smtClean="0"/>
              <a:t>CAST UDL Principles?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n-US" dirty="0" smtClean="0"/>
              <a:t>Multiple Options for Representation</a:t>
            </a:r>
          </a:p>
          <a:p>
            <a:r>
              <a:rPr lang="en-US" dirty="0" smtClean="0"/>
              <a:t>Multiple Options for Expression and Activity</a:t>
            </a:r>
          </a:p>
          <a:p>
            <a:r>
              <a:rPr lang="en-US" dirty="0" smtClean="0"/>
              <a:t>Multiple Options for Engagement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30549" y="4988814"/>
            <a:ext cx="771918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We are asking you intersect our student</a:t>
            </a:r>
          </a:p>
          <a:p>
            <a:pPr algn="ctr"/>
            <a:r>
              <a:rPr lang="en-US" sz="3200" dirty="0" smtClean="0"/>
              <a:t>e</a:t>
            </a:r>
            <a:r>
              <a:rPr lang="en-US" sz="3200" dirty="0" smtClean="0"/>
              <a:t>xamples in Pedagogy with </a:t>
            </a:r>
            <a:r>
              <a:rPr lang="en-US" sz="3200" dirty="0" smtClean="0"/>
              <a:t>t</a:t>
            </a:r>
            <a:r>
              <a:rPr lang="en-US" sz="3200" dirty="0" smtClean="0"/>
              <a:t>he UDL principle</a:t>
            </a:r>
          </a:p>
          <a:p>
            <a:pPr algn="ctr"/>
            <a:r>
              <a:rPr lang="en-US" sz="3200" dirty="0" smtClean="0"/>
              <a:t>o</a:t>
            </a:r>
            <a:r>
              <a:rPr lang="en-US" sz="3200" dirty="0" smtClean="0"/>
              <a:t>f Representation.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Intersecting two different ways of looking towards the same outcome – what’s good college teaching for all students</a:t>
            </a:r>
          </a:p>
          <a:p>
            <a:r>
              <a:rPr lang="en-US" dirty="0" smtClean="0"/>
              <a:t>Some portions of the </a:t>
            </a:r>
            <a:r>
              <a:rPr lang="en-US" dirty="0" err="1" smtClean="0"/>
              <a:t>studenting</a:t>
            </a:r>
            <a:r>
              <a:rPr lang="en-US" dirty="0" smtClean="0"/>
              <a:t> experience is invisible to this group of students</a:t>
            </a:r>
          </a:p>
          <a:p>
            <a:r>
              <a:rPr lang="en-US" dirty="0" smtClean="0"/>
              <a:t>There is convergence across the two frames</a:t>
            </a:r>
          </a:p>
          <a:p>
            <a:r>
              <a:rPr lang="en-US" dirty="0" smtClean="0"/>
              <a:t>From these students’ point of view, UDL validates what they consider to be good teaching, mostly</a:t>
            </a:r>
          </a:p>
          <a:p>
            <a:r>
              <a:rPr lang="en-US" dirty="0" smtClean="0"/>
              <a:t>From the UDL perspective, more could have been done to reach all students</a:t>
            </a:r>
          </a:p>
          <a:p>
            <a:r>
              <a:rPr lang="en-US" dirty="0" smtClean="0"/>
              <a:t>From both perspectives, The Felt World and the Thinking World are both central to the learning experience.  From the neuroscience perspective, they are </a:t>
            </a:r>
            <a:r>
              <a:rPr lang="en-US" smtClean="0"/>
              <a:t>the same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3684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These Student Identified Characteristics Intersect Current Research On Good University Teaching?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7173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natural critical learning environment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their attention and keep 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Start with the students rather than the disciplines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Seek commitments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students learn outside of class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Engage students in disciplinary thinking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diverse learning experiences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88127" y="6308470"/>
            <a:ext cx="8855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Bain, K. (2004).  </a:t>
            </a:r>
            <a:r>
              <a:rPr lang="en-US" i="1" dirty="0" smtClean="0"/>
              <a:t>What The Best College Teachers Do.  </a:t>
            </a:r>
            <a:r>
              <a:rPr lang="en-US" dirty="0" smtClean="0"/>
              <a:t>Cambridge: Harvard University Press.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Afternoon…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View portion of an actual interview</a:t>
            </a:r>
          </a:p>
          <a:p>
            <a:r>
              <a:rPr lang="en-US" dirty="0" smtClean="0"/>
              <a:t>Watch the theme video on “organization”</a:t>
            </a:r>
          </a:p>
          <a:p>
            <a:r>
              <a:rPr lang="en-US" dirty="0" smtClean="0"/>
              <a:t>Share categories</a:t>
            </a:r>
          </a:p>
          <a:p>
            <a:r>
              <a:rPr lang="en-US" dirty="0" smtClean="0"/>
              <a:t>Share and discuss student examples from Pedagogy</a:t>
            </a:r>
          </a:p>
          <a:p>
            <a:r>
              <a:rPr lang="en-US" dirty="0" smtClean="0"/>
              <a:t>Share UDL Principles</a:t>
            </a:r>
          </a:p>
          <a:p>
            <a:r>
              <a:rPr lang="en-US" dirty="0" smtClean="0"/>
              <a:t>Find the students in the UDL Principle REPRESENTATION</a:t>
            </a:r>
          </a:p>
          <a:p>
            <a:r>
              <a:rPr lang="en-US" dirty="0" smtClean="0"/>
              <a:t>Final Observations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Video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350" y="1143000"/>
            <a:ext cx="8735492" cy="5715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Video interviews of nine students </a:t>
            </a:r>
          </a:p>
          <a:p>
            <a:pPr lvl="1"/>
            <a:r>
              <a:rPr lang="en-US" dirty="0" smtClean="0"/>
              <a:t>Male and Female</a:t>
            </a:r>
          </a:p>
          <a:p>
            <a:pPr lvl="1"/>
            <a:r>
              <a:rPr lang="en-US" dirty="0" smtClean="0"/>
              <a:t>Undergraduates and Graduates</a:t>
            </a:r>
          </a:p>
          <a:p>
            <a:pPr lvl="1"/>
            <a:r>
              <a:rPr lang="en-US" dirty="0" smtClean="0"/>
              <a:t>Rising Sophomores to Just Graduated</a:t>
            </a:r>
          </a:p>
          <a:p>
            <a:pPr lvl="1"/>
            <a:r>
              <a:rPr lang="en-US" dirty="0" smtClean="0"/>
              <a:t>Traditional and Non-Traditional (</a:t>
            </a:r>
            <a:r>
              <a:rPr lang="en-US" dirty="0"/>
              <a:t>a</a:t>
            </a:r>
            <a:r>
              <a:rPr lang="en-US" dirty="0" smtClean="0"/>
              <a:t>ll “young”)</a:t>
            </a:r>
          </a:p>
          <a:p>
            <a:pPr lvl="1"/>
            <a:r>
              <a:rPr lang="en-US" dirty="0" smtClean="0"/>
              <a:t>ACCESS students included</a:t>
            </a:r>
          </a:p>
          <a:p>
            <a:endParaRPr lang="en-US" dirty="0" smtClean="0"/>
          </a:p>
          <a:p>
            <a:r>
              <a:rPr lang="en-US" dirty="0" smtClean="0"/>
              <a:t>Qualitative Methodology</a:t>
            </a:r>
          </a:p>
          <a:p>
            <a:pPr lvl="1"/>
            <a:r>
              <a:rPr lang="en-US" dirty="0" smtClean="0"/>
              <a:t>Wrote transcripts of the video recordings</a:t>
            </a:r>
          </a:p>
          <a:p>
            <a:pPr lvl="1"/>
            <a:r>
              <a:rPr lang="en-US" dirty="0" smtClean="0"/>
              <a:t>Analyzed data using a process of recursive </a:t>
            </a:r>
            <a:r>
              <a:rPr lang="en-US" dirty="0"/>
              <a:t>t</a:t>
            </a:r>
            <a:r>
              <a:rPr lang="en-US" dirty="0" smtClean="0"/>
              <a:t>hematic </a:t>
            </a:r>
            <a:r>
              <a:rPr lang="en-US" dirty="0"/>
              <a:t>a</a:t>
            </a:r>
            <a:r>
              <a:rPr lang="en-US" dirty="0" smtClean="0"/>
              <a:t>nalysis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Asked same questions</a:t>
            </a:r>
          </a:p>
          <a:p>
            <a:pPr lvl="1"/>
            <a:r>
              <a:rPr lang="en-US" dirty="0" smtClean="0"/>
              <a:t>What’s UVM like for you?</a:t>
            </a:r>
          </a:p>
          <a:p>
            <a:pPr lvl="1"/>
            <a:r>
              <a:rPr lang="en-US" dirty="0" smtClean="0"/>
              <a:t>What happens in a course that works for you in terms of your learning?</a:t>
            </a:r>
          </a:p>
          <a:p>
            <a:pPr lvl="1"/>
            <a:r>
              <a:rPr lang="en-US" dirty="0" smtClean="0"/>
              <a:t>What happens in a course that doesn’t work for you in terms of your learning?</a:t>
            </a:r>
          </a:p>
          <a:p>
            <a:pPr lvl="1"/>
            <a:r>
              <a:rPr lang="en-US" dirty="0" smtClean="0"/>
              <a:t>If you could address new faculty at the NFO to tell them how to be successful teachers at UVM, what would you say?</a:t>
            </a:r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5618"/>
            <a:ext cx="8229600" cy="1143000"/>
          </a:xfrm>
        </p:spPr>
        <p:txBody>
          <a:bodyPr/>
          <a:lstStyle/>
          <a:p>
            <a:r>
              <a:rPr lang="en-US" dirty="0" smtClean="0"/>
              <a:t>Organizing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 of Good Teaching</a:t>
            </a:r>
          </a:p>
          <a:p>
            <a:r>
              <a:rPr lang="en-US" dirty="0" smtClean="0"/>
              <a:t>Characteristics of Not-So-Good Teaching</a:t>
            </a:r>
          </a:p>
          <a:p>
            <a:r>
              <a:rPr lang="en-US" dirty="0" smtClean="0"/>
              <a:t>Characteristics of the Good Teacher</a:t>
            </a:r>
          </a:p>
          <a:p>
            <a:r>
              <a:rPr lang="en-US" dirty="0" smtClean="0"/>
              <a:t>Characteristics of A Good Course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Good Teaching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Reciprocity between teacher and students</a:t>
            </a:r>
          </a:p>
          <a:p>
            <a:pPr lvl="1"/>
            <a:r>
              <a:rPr lang="en-US" dirty="0" smtClean="0"/>
              <a:t>Learning Materials</a:t>
            </a:r>
          </a:p>
          <a:p>
            <a:pPr lvl="1"/>
            <a:r>
              <a:rPr lang="en-US" dirty="0" smtClean="0"/>
              <a:t>Pedagogy</a:t>
            </a:r>
          </a:p>
          <a:p>
            <a:pPr lvl="1"/>
            <a:r>
              <a:rPr lang="en-US" dirty="0" smtClean="0"/>
              <a:t>Caring </a:t>
            </a:r>
          </a:p>
          <a:p>
            <a:pPr lvl="1"/>
            <a:r>
              <a:rPr lang="en-US" dirty="0" smtClean="0"/>
              <a:t>Power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Pedagogy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Structure</a:t>
            </a:r>
          </a:p>
          <a:p>
            <a:r>
              <a:rPr lang="en-US" dirty="0" smtClean="0"/>
              <a:t>Awareness</a:t>
            </a:r>
          </a:p>
          <a:p>
            <a:r>
              <a:rPr lang="en-US" dirty="0" smtClean="0"/>
              <a:t>Feedback</a:t>
            </a:r>
          </a:p>
          <a:p>
            <a:r>
              <a:rPr lang="en-US" dirty="0" smtClean="0"/>
              <a:t>Presence</a:t>
            </a:r>
          </a:p>
          <a:p>
            <a:r>
              <a:rPr lang="en-US" dirty="0" smtClean="0"/>
              <a:t>Fresh Presentations</a:t>
            </a:r>
          </a:p>
          <a:p>
            <a:r>
              <a:rPr lang="en-US" dirty="0" smtClean="0"/>
              <a:t>Connections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Not-So-Good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Absence of Reciprocity</a:t>
            </a:r>
            <a:endParaRPr lang="en-US" dirty="0" smtClean="0"/>
          </a:p>
          <a:p>
            <a:pPr lvl="1"/>
            <a:r>
              <a:rPr lang="en-US" dirty="0" smtClean="0"/>
              <a:t>Psychic Cost</a:t>
            </a:r>
          </a:p>
          <a:p>
            <a:pPr lvl="1"/>
            <a:r>
              <a:rPr lang="en-US" dirty="0" smtClean="0"/>
              <a:t>Appearance</a:t>
            </a:r>
          </a:p>
          <a:p>
            <a:pPr lvl="1"/>
            <a:r>
              <a:rPr lang="en-US" dirty="0" smtClean="0"/>
              <a:t>Personalized</a:t>
            </a:r>
          </a:p>
          <a:p>
            <a:pPr lvl="1"/>
            <a:r>
              <a:rPr lang="en-US" dirty="0" smtClean="0"/>
              <a:t>Poor Course Organization</a:t>
            </a:r>
          </a:p>
          <a:p>
            <a:pPr lvl="1"/>
            <a:r>
              <a:rPr lang="en-US" dirty="0" smtClean="0"/>
              <a:t>Student Reaction</a:t>
            </a:r>
          </a:p>
          <a:p>
            <a:pPr lvl="1"/>
            <a:r>
              <a:rPr lang="en-US" dirty="0" smtClean="0"/>
              <a:t>Other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</a:t>
            </a:r>
            <a:r>
              <a:rPr lang="en-US" dirty="0" smtClean="0"/>
              <a:t> the </a:t>
            </a:r>
            <a:r>
              <a:rPr lang="en-US" dirty="0" smtClean="0"/>
              <a:t>Good 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they do as teachers</a:t>
            </a:r>
          </a:p>
          <a:p>
            <a:pPr lvl="1"/>
            <a:r>
              <a:rPr lang="en-US" dirty="0" smtClean="0"/>
              <a:t>Enthusiasm</a:t>
            </a:r>
          </a:p>
          <a:p>
            <a:pPr lvl="1"/>
            <a:r>
              <a:rPr lang="en-US" dirty="0" smtClean="0"/>
              <a:t>Relationship</a:t>
            </a:r>
          </a:p>
          <a:p>
            <a:pPr lvl="1"/>
            <a:r>
              <a:rPr lang="en-US" dirty="0" smtClean="0"/>
              <a:t>Course Content</a:t>
            </a:r>
            <a:endParaRPr lang="en-US" dirty="0" smtClean="0"/>
          </a:p>
          <a:p>
            <a:r>
              <a:rPr lang="en-US" dirty="0" smtClean="0"/>
              <a:t>Who</a:t>
            </a:r>
            <a:r>
              <a:rPr lang="en-US" dirty="0" smtClean="0"/>
              <a:t> </a:t>
            </a:r>
            <a:r>
              <a:rPr lang="en-US" dirty="0" smtClean="0"/>
              <a:t>they are as people</a:t>
            </a:r>
          </a:p>
          <a:p>
            <a:pPr lvl="1"/>
            <a:r>
              <a:rPr lang="en-US" dirty="0" smtClean="0"/>
              <a:t>Teach people</a:t>
            </a:r>
          </a:p>
          <a:p>
            <a:pPr lvl="1"/>
            <a:r>
              <a:rPr lang="en-US" dirty="0" smtClean="0"/>
              <a:t>Go beyond and connect with students</a:t>
            </a:r>
          </a:p>
          <a:p>
            <a:pPr lvl="1"/>
            <a:r>
              <a:rPr lang="en-US" dirty="0" smtClean="0"/>
              <a:t>Love what they do</a:t>
            </a:r>
          </a:p>
          <a:p>
            <a:pPr lvl="1"/>
            <a:r>
              <a:rPr lang="en-US" dirty="0" smtClean="0"/>
              <a:t>Has perspective on work demands</a:t>
            </a:r>
          </a:p>
          <a:p>
            <a:pPr lvl="1"/>
            <a:r>
              <a:rPr lang="en-US" dirty="0" smtClean="0"/>
              <a:t>Entertaining and Hard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a Good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28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Course Organization</a:t>
            </a:r>
          </a:p>
          <a:p>
            <a:pPr lvl="1"/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Coherence</a:t>
            </a:r>
          </a:p>
          <a:p>
            <a:pPr lvl="1"/>
            <a:r>
              <a:rPr lang="en-US" dirty="0" smtClean="0"/>
              <a:t>Readings</a:t>
            </a:r>
          </a:p>
          <a:p>
            <a:pPr lvl="1"/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Structure/Order</a:t>
            </a:r>
          </a:p>
          <a:p>
            <a:r>
              <a:rPr lang="en-US" dirty="0" smtClean="0"/>
              <a:t>Assessment</a:t>
            </a:r>
          </a:p>
          <a:p>
            <a:pPr lvl="1"/>
            <a:r>
              <a:rPr lang="en-US" dirty="0" smtClean="0"/>
              <a:t>Essay Exams</a:t>
            </a:r>
          </a:p>
          <a:p>
            <a:pPr lvl="1"/>
            <a:r>
              <a:rPr lang="en-US" dirty="0" smtClean="0"/>
              <a:t>Transparency</a:t>
            </a:r>
          </a:p>
          <a:p>
            <a:pPr lvl="1"/>
            <a:r>
              <a:rPr lang="en-US" dirty="0" smtClean="0"/>
              <a:t>Preparation for</a:t>
            </a:r>
          </a:p>
          <a:p>
            <a:r>
              <a:rPr lang="en-US" dirty="0" smtClean="0"/>
              <a:t>The “Felt” Level</a:t>
            </a:r>
          </a:p>
          <a:p>
            <a:pPr lvl="1"/>
            <a:r>
              <a:rPr lang="en-US" dirty="0" smtClean="0"/>
              <a:t>Relationship is personal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534</Words>
  <Application>Microsoft Macintosh PowerPoint</Application>
  <PresentationFormat>On-screen Show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Make Sense, Please! Video Project On College Student Perceptions of Good Teaching </vt:lpstr>
      <vt:lpstr>This Afternoon…</vt:lpstr>
      <vt:lpstr>The Video Study</vt:lpstr>
      <vt:lpstr>Organizing Themes</vt:lpstr>
      <vt:lpstr>Characteristics of Good Teaching</vt:lpstr>
      <vt:lpstr>Pedagogy</vt:lpstr>
      <vt:lpstr>Characteristics of Not-So-Good Teaching</vt:lpstr>
      <vt:lpstr>Characteristics of the Good Teacher</vt:lpstr>
      <vt:lpstr>Characteristics of a Good Course</vt:lpstr>
      <vt:lpstr>How Do These Student-Identified Characteristics Intersect With The CAST UDL Principles?</vt:lpstr>
      <vt:lpstr>Observations </vt:lpstr>
      <vt:lpstr>How Do These Student Identified Characteristics Intersect Current Research On Good University Teaching?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Video Study</dc:title>
  <dc:creator>Charles Rathbone</dc:creator>
  <cp:lastModifiedBy>Charles Rathbone</cp:lastModifiedBy>
  <cp:revision>4</cp:revision>
  <dcterms:created xsi:type="dcterms:W3CDTF">2010-05-14T18:32:18Z</dcterms:created>
  <dcterms:modified xsi:type="dcterms:W3CDTF">2010-05-14T19:30:52Z</dcterms:modified>
</cp:coreProperties>
</file>