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43"/>
  </p:normalViewPr>
  <p:slideViewPr>
    <p:cSldViewPr snapToGrid="0" snapToObjects="1">
      <p:cViewPr varScale="1">
        <p:scale>
          <a:sx n="90" d="100"/>
          <a:sy n="90" d="100"/>
        </p:scale>
        <p:origin x="174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3334B-1341-F54E-BE1E-DBD29E23F9EB}" type="datetimeFigureOut">
              <a:rPr lang="en-US" smtClean="0"/>
              <a:pPr/>
              <a:t>7/7/16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41D3D-E49B-C64D-82F8-557DC12C3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3334B-1341-F54E-BE1E-DBD29E23F9EB}" type="datetimeFigureOut">
              <a:rPr lang="en-US" smtClean="0"/>
              <a:pPr/>
              <a:t>7/7/16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41D3D-E49B-C64D-82F8-557DC12C3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3334B-1341-F54E-BE1E-DBD29E23F9EB}" type="datetimeFigureOut">
              <a:rPr lang="en-US" smtClean="0"/>
              <a:pPr/>
              <a:t>7/7/16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41D3D-E49B-C64D-82F8-557DC12C3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3334B-1341-F54E-BE1E-DBD29E23F9EB}" type="datetimeFigureOut">
              <a:rPr lang="en-US" smtClean="0"/>
              <a:pPr/>
              <a:t>7/7/16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41D3D-E49B-C64D-82F8-557DC12C3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3334B-1341-F54E-BE1E-DBD29E23F9EB}" type="datetimeFigureOut">
              <a:rPr lang="en-US" smtClean="0"/>
              <a:pPr/>
              <a:t>7/7/16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41D3D-E49B-C64D-82F8-557DC12C3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3334B-1341-F54E-BE1E-DBD29E23F9EB}" type="datetimeFigureOut">
              <a:rPr lang="en-US" smtClean="0"/>
              <a:pPr/>
              <a:t>7/7/16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41D3D-E49B-C64D-82F8-557DC12C3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3334B-1341-F54E-BE1E-DBD29E23F9EB}" type="datetimeFigureOut">
              <a:rPr lang="en-US" smtClean="0"/>
              <a:pPr/>
              <a:t>7/7/16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41D3D-E49B-C64D-82F8-557DC12C3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3334B-1341-F54E-BE1E-DBD29E23F9EB}" type="datetimeFigureOut">
              <a:rPr lang="en-US" smtClean="0"/>
              <a:pPr/>
              <a:t>7/7/16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41D3D-E49B-C64D-82F8-557DC12C3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3334B-1341-F54E-BE1E-DBD29E23F9EB}" type="datetimeFigureOut">
              <a:rPr lang="en-US" smtClean="0"/>
              <a:pPr/>
              <a:t>7/7/16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41D3D-E49B-C64D-82F8-557DC12C3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3334B-1341-F54E-BE1E-DBD29E23F9EB}" type="datetimeFigureOut">
              <a:rPr lang="en-US" smtClean="0"/>
              <a:pPr/>
              <a:t>7/7/16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41D3D-E49B-C64D-82F8-557DC12C3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3334B-1341-F54E-BE1E-DBD29E23F9EB}" type="datetimeFigureOut">
              <a:rPr lang="en-US" smtClean="0"/>
              <a:pPr/>
              <a:t>7/7/16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41D3D-E49B-C64D-82F8-557DC12C3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3334B-1341-F54E-BE1E-DBD29E23F9EB}" type="datetimeFigureOut">
              <a:rPr lang="en-US" smtClean="0"/>
              <a:pPr/>
              <a:t>7/7/16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41D3D-E49B-C64D-82F8-557DC12C3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9509" y="-131815"/>
            <a:ext cx="8158691" cy="1470025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The Roots and Branches of the International </a:t>
            </a:r>
            <a:br>
              <a:rPr lang="en-US" sz="2800" b="1" dirty="0" smtClean="0"/>
            </a:br>
            <a:r>
              <a:rPr lang="en-US" sz="2800" b="1" dirty="0" smtClean="0"/>
              <a:t>Student Voice Seminars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749" y="5678464"/>
            <a:ext cx="8844491" cy="124153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Alison Cook-Sather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Mary Katharine Woodworth Professor of Education, Bryn </a:t>
            </a:r>
            <a:r>
              <a:rPr lang="en-US" dirty="0" err="1" smtClean="0">
                <a:solidFill>
                  <a:schemeClr val="tx1"/>
                </a:solidFill>
              </a:rPr>
              <a:t>Mawr</a:t>
            </a:r>
            <a:r>
              <a:rPr lang="en-US" dirty="0" smtClean="0">
                <a:solidFill>
                  <a:schemeClr val="tx1"/>
                </a:solidFill>
              </a:rPr>
              <a:t> College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Director, Teaching and Learning Institute, Bryn </a:t>
            </a:r>
            <a:r>
              <a:rPr lang="en-US" dirty="0" err="1" smtClean="0">
                <a:solidFill>
                  <a:schemeClr val="tx1"/>
                </a:solidFill>
              </a:rPr>
              <a:t>Mawr</a:t>
            </a:r>
            <a:r>
              <a:rPr lang="en-US" dirty="0" smtClean="0">
                <a:solidFill>
                  <a:schemeClr val="tx1"/>
                </a:solidFill>
              </a:rPr>
              <a:t> and Haverford Colleges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620" y="1262436"/>
            <a:ext cx="6812332" cy="42574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878" y="718899"/>
            <a:ext cx="8332688" cy="52076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060608" y="6266406"/>
            <a:ext cx="487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Toward ongoing growth of roots and branches…..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206" y="481488"/>
            <a:ext cx="1422400" cy="1422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360" y="2780629"/>
            <a:ext cx="1625600" cy="2501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832" y="6048308"/>
            <a:ext cx="22606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Content Placeholder 6" descr="DSC_0070.JPG"/>
          <p:cNvPicPr>
            <a:picLocks noGrp="1" noChangeAspect="1"/>
          </p:cNvPicPr>
          <p:nvPr/>
        </p:nvPicPr>
        <p:blipFill>
          <a:blip r:embed="rId5"/>
          <a:srcRect l="1341" t="3421" r="876"/>
          <a:stretch>
            <a:fillRect/>
          </a:stretch>
        </p:blipFill>
        <p:spPr bwMode="auto">
          <a:xfrm rot="5400000">
            <a:off x="6717010" y="3244438"/>
            <a:ext cx="2532888" cy="1663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6595751" y="4031579"/>
            <a:ext cx="88613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Sound, Presence, and Power: Exploring “Student Voice” in Educational Research and Reform. </a:t>
            </a:r>
          </a:p>
          <a:p>
            <a:r>
              <a:rPr lang="en-US" i="1" dirty="0" smtClean="0"/>
              <a:t>Curriculum Inquiry, </a:t>
            </a:r>
            <a:r>
              <a:rPr lang="en-US" dirty="0" smtClean="0"/>
              <a:t>2003.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053245" y="1491808"/>
            <a:ext cx="10819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Re(in)forming</a:t>
            </a:r>
            <a:r>
              <a:rPr lang="en-US" dirty="0" smtClean="0"/>
              <a:t> the Conversations: Student Position, Power, and Voice in Teacher Education. </a:t>
            </a:r>
            <a:r>
              <a:rPr lang="en-US" i="1" dirty="0" smtClean="0"/>
              <a:t>Radical Teacher </a:t>
            </a:r>
            <a:r>
              <a:rPr lang="en-US" dirty="0" smtClean="0"/>
              <a:t>, 2002.</a:t>
            </a:r>
          </a:p>
          <a:p>
            <a:endParaRPr lang="en-US" dirty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9465" y="494701"/>
            <a:ext cx="1125367" cy="14215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22406" y="1652085"/>
            <a:ext cx="4729163" cy="343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75032" y="6048308"/>
            <a:ext cx="29718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06-21 at 7.41.37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9226" r="-9226"/>
          <a:stretch>
            <a:fillRect/>
          </a:stretch>
        </p:blipFill>
        <p:spPr>
          <a:xfrm>
            <a:off x="-483804" y="650812"/>
            <a:ext cx="10189099" cy="56036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Shot 2016-06-21 at 8.00.09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6526" r="-16526"/>
          <a:stretch>
            <a:fillRect/>
          </a:stretch>
        </p:blipFill>
        <p:spPr>
          <a:xfrm>
            <a:off x="-1022212" y="357541"/>
            <a:ext cx="11139258" cy="6126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Shot 2016-06-21 at 8.06.07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1461" r="-21461"/>
          <a:stretch>
            <a:fillRect/>
          </a:stretch>
        </p:blipFill>
        <p:spPr>
          <a:xfrm>
            <a:off x="-1034541" y="357541"/>
            <a:ext cx="11139258" cy="6126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06-21 at 8.08.36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4460" r="4651"/>
          <a:stretch>
            <a:fillRect/>
          </a:stretch>
        </p:blipFill>
        <p:spPr>
          <a:xfrm>
            <a:off x="332901" y="554803"/>
            <a:ext cx="8507481" cy="55713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4156" y="1491808"/>
            <a:ext cx="4729163" cy="343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-57192" y="335487"/>
            <a:ext cx="3363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/>
              <a:t>T</a:t>
            </a:r>
            <a:r>
              <a:rPr lang="en-US" dirty="0" smtClean="0"/>
              <a:t>o </a:t>
            </a:r>
            <a:r>
              <a:rPr lang="en-US" dirty="0"/>
              <a:t>nurture multiple </a:t>
            </a:r>
            <a:r>
              <a:rPr lang="en-US" dirty="0" err="1"/>
              <a:t>branchings</a:t>
            </a:r>
            <a:r>
              <a:rPr lang="en-US" dirty="0"/>
              <a:t> off from the roots of </a:t>
            </a:r>
            <a:r>
              <a:rPr lang="en-US" dirty="0" smtClean="0"/>
              <a:t>Jean </a:t>
            </a:r>
            <a:r>
              <a:rPr lang="en-US" dirty="0" err="1" smtClean="0"/>
              <a:t>Rudduck’s</a:t>
            </a:r>
            <a:r>
              <a:rPr lang="en-US" dirty="0" smtClean="0"/>
              <a:t> pioneering  efforts and accomplishments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041543" y="335487"/>
            <a:ext cx="289747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 smtClean="0"/>
              <a:t>To create a space within which no one has to explain “student voice” or “student-teacher partnership”</a:t>
            </a:r>
            <a:endParaRPr lang="en-US" sz="1400" dirty="0" smtClean="0"/>
          </a:p>
          <a:p>
            <a:pPr>
              <a:buFont typeface="Wingdings" charset="2"/>
              <a:buChar char="ü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1935" y="4720197"/>
            <a:ext cx="394549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/>
              <a:t>T</a:t>
            </a:r>
            <a:r>
              <a:rPr lang="en-US" dirty="0" smtClean="0"/>
              <a:t>o support the making of connections across contexts and levels that lead to generative research and practice collaborations and projects</a:t>
            </a:r>
            <a:endParaRPr lang="en-US" sz="1400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14160" y="4537068"/>
            <a:ext cx="24715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/>
              <a:t>T</a:t>
            </a:r>
            <a:r>
              <a:rPr lang="en-US" dirty="0" smtClean="0"/>
              <a:t>o provide continuity for students, scholars, practitioners, and policy makers working to be partners in teaching and learning</a:t>
            </a:r>
            <a:endParaRPr lang="en-US" sz="14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Content Placeholder 6" descr="DSC_0070.JPG"/>
          <p:cNvPicPr>
            <a:picLocks noGrp="1" noChangeAspect="1"/>
          </p:cNvPicPr>
          <p:nvPr>
            <p:ph idx="1"/>
          </p:nvPr>
        </p:nvPicPr>
        <p:blipFill>
          <a:blip r:embed="rId2"/>
          <a:srcRect l="1341" t="3421" r="876"/>
          <a:stretch>
            <a:fillRect/>
          </a:stretch>
        </p:blipFill>
        <p:spPr>
          <a:xfrm rot="5400000">
            <a:off x="1765300" y="633413"/>
            <a:ext cx="2349500" cy="1543050"/>
          </a:xfrm>
        </p:spPr>
      </p:pic>
      <p:pic>
        <p:nvPicPr>
          <p:cNvPr id="20483" name="Content Placeholder 8" descr="DSC_0069.JPG"/>
          <p:cNvPicPr>
            <a:picLocks noChangeAspect="1"/>
          </p:cNvPicPr>
          <p:nvPr/>
        </p:nvPicPr>
        <p:blipFill>
          <a:blip r:embed="rId3"/>
          <a:srcRect l="5232" t="8765" r="5444" b="3966"/>
          <a:stretch>
            <a:fillRect/>
          </a:stretch>
        </p:blipFill>
        <p:spPr bwMode="auto">
          <a:xfrm rot="5400000">
            <a:off x="3947319" y="1786732"/>
            <a:ext cx="243840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604838" y="6135688"/>
            <a:ext cx="9015412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“I Am Not Afraid to Listen”: Prospective Teachers Learning from Students to Work</a:t>
            </a:r>
          </a:p>
          <a:p>
            <a:r>
              <a:rPr lang="en-US" sz="1600"/>
              <a:t> in City Schools. </a:t>
            </a:r>
            <a:r>
              <a:rPr lang="en-US" sz="1600" i="1"/>
              <a:t>Theory into Practice</a:t>
            </a:r>
            <a:r>
              <a:rPr lang="en-US" sz="1600"/>
              <a:t>. [Themed Issue:  Urban Youth. 2009].</a:t>
            </a:r>
          </a:p>
          <a:p>
            <a:r>
              <a:rPr lang="en-US" b="1"/>
              <a:t> </a:t>
            </a:r>
            <a:r>
              <a:rPr lang="en-US"/>
              <a:t> </a:t>
            </a:r>
            <a:endParaRPr lang="en-US" b="1"/>
          </a:p>
          <a:p>
            <a:endParaRPr lang="en-US"/>
          </a:p>
        </p:txBody>
      </p:sp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3927475" y="173038"/>
            <a:ext cx="49752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Resisting the Impositional Potential of Student Voice Work: Lessons for Liberatory Educational Research from Poststructuralist Feminist Critiques of Critical Pedagogy. </a:t>
            </a:r>
            <a:r>
              <a:rPr lang="en-US" sz="1600" i="1"/>
              <a:t>Discourse , </a:t>
            </a:r>
            <a:r>
              <a:rPr lang="en-US" sz="1600"/>
              <a:t>2007.</a:t>
            </a:r>
            <a:endParaRPr lang="en-US"/>
          </a:p>
        </p:txBody>
      </p:sp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128588" y="133350"/>
            <a:ext cx="191770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“Change Based On What Students Say”: Preparing Teachers for a More Paradoxical Model of Leadership, </a:t>
            </a:r>
            <a:r>
              <a:rPr lang="en-US" sz="1600" i="1"/>
              <a:t>International Journal of Leadership in Education</a:t>
            </a:r>
            <a:r>
              <a:rPr lang="en-US" sz="1600"/>
              <a:t>, 2006.</a:t>
            </a:r>
          </a:p>
          <a:p>
            <a:endParaRPr lang="en-US"/>
          </a:p>
        </p:txBody>
      </p:sp>
      <p:sp>
        <p:nvSpPr>
          <p:cNvPr id="20487" name="TextBox 9"/>
          <p:cNvSpPr txBox="1">
            <a:spLocks noChangeArrowheads="1"/>
          </p:cNvSpPr>
          <p:nvPr/>
        </p:nvSpPr>
        <p:spPr bwMode="auto">
          <a:xfrm>
            <a:off x="128588" y="2762250"/>
            <a:ext cx="2336800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Sound, Presence, and Power: Exploring “Student Voice” in Educational Research and Reform. </a:t>
            </a:r>
          </a:p>
          <a:p>
            <a:r>
              <a:rPr lang="en-US" sz="1600" i="1"/>
              <a:t>Curriculum Inquiry, </a:t>
            </a:r>
            <a:r>
              <a:rPr lang="en-US" sz="1600"/>
              <a:t>2003.</a:t>
            </a:r>
          </a:p>
          <a:p>
            <a:endParaRPr lang="en-US"/>
          </a:p>
        </p:txBody>
      </p:sp>
      <p:sp>
        <p:nvSpPr>
          <p:cNvPr id="20488" name="TextBox 10"/>
          <p:cNvSpPr txBox="1">
            <a:spLocks noChangeArrowheads="1"/>
          </p:cNvSpPr>
          <p:nvPr/>
        </p:nvSpPr>
        <p:spPr bwMode="auto">
          <a:xfrm>
            <a:off x="6153150" y="1454150"/>
            <a:ext cx="29908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Authorizing Students’ Perspectives: Toward Trust, Dialogue, and Change in Education. </a:t>
            </a:r>
            <a:r>
              <a:rPr lang="en-US" sz="1600" i="1"/>
              <a:t>Educational Researcher</a:t>
            </a:r>
            <a:r>
              <a:rPr lang="en-US" sz="1600"/>
              <a:t>, 2002.</a:t>
            </a:r>
          </a:p>
          <a:p>
            <a:endParaRPr lang="en-US"/>
          </a:p>
        </p:txBody>
      </p:sp>
      <p:sp>
        <p:nvSpPr>
          <p:cNvPr id="20489" name="TextBox 11"/>
          <p:cNvSpPr txBox="1">
            <a:spLocks noChangeArrowheads="1"/>
          </p:cNvSpPr>
          <p:nvPr/>
        </p:nvSpPr>
        <p:spPr bwMode="auto">
          <a:xfrm>
            <a:off x="2713038" y="5394325"/>
            <a:ext cx="62245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Re(in)forming the Conversations: Student Position, Power, and Voice in Teacher Education. </a:t>
            </a:r>
            <a:r>
              <a:rPr lang="en-US" sz="1600" i="1"/>
              <a:t>Radical Teacher </a:t>
            </a:r>
            <a:r>
              <a:rPr lang="en-US" sz="1600"/>
              <a:t>, 2002.</a:t>
            </a:r>
          </a:p>
        </p:txBody>
      </p:sp>
      <p:sp>
        <p:nvSpPr>
          <p:cNvPr id="20490" name="TextBox 12"/>
          <p:cNvSpPr txBox="1">
            <a:spLocks noChangeArrowheads="1"/>
          </p:cNvSpPr>
          <p:nvPr/>
        </p:nvSpPr>
        <p:spPr bwMode="auto">
          <a:xfrm>
            <a:off x="6153150" y="2743200"/>
            <a:ext cx="29908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Movements of Mind: </a:t>
            </a:r>
            <a:r>
              <a:rPr lang="en-US" sz="1600" i="1"/>
              <a:t>The Matrix</a:t>
            </a:r>
            <a:r>
              <a:rPr lang="en-US" sz="1600"/>
              <a:t>, Metaphors, and Re-Imagining Education.   </a:t>
            </a:r>
            <a:r>
              <a:rPr lang="en-US" sz="1600" i="1"/>
              <a:t>Teachers College Record</a:t>
            </a:r>
            <a:r>
              <a:rPr lang="en-US" sz="1600"/>
              <a:t>, 2003. </a:t>
            </a:r>
          </a:p>
        </p:txBody>
      </p:sp>
      <p:sp>
        <p:nvSpPr>
          <p:cNvPr id="20491" name="TextBox 13"/>
          <p:cNvSpPr txBox="1">
            <a:spLocks noChangeArrowheads="1"/>
          </p:cNvSpPr>
          <p:nvPr/>
        </p:nvSpPr>
        <p:spPr bwMode="auto">
          <a:xfrm>
            <a:off x="79375" y="4495800"/>
            <a:ext cx="26336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The “Constant Changing of Myself”: Revising Roles in Undergraduate Teacher Preparation. </a:t>
            </a:r>
            <a:r>
              <a:rPr lang="en-US" sz="1600" i="1"/>
              <a:t>The Teacher Educator </a:t>
            </a:r>
            <a:r>
              <a:rPr lang="en-US" sz="1600"/>
              <a:t>, 2006.</a:t>
            </a:r>
          </a:p>
        </p:txBody>
      </p:sp>
      <p:sp>
        <p:nvSpPr>
          <p:cNvPr id="20492" name="TextBox 14"/>
          <p:cNvSpPr txBox="1">
            <a:spLocks noChangeArrowheads="1"/>
          </p:cNvSpPr>
          <p:nvPr/>
        </p:nvSpPr>
        <p:spPr bwMode="auto">
          <a:xfrm>
            <a:off x="4373563" y="4125913"/>
            <a:ext cx="477043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“I Want to Listen to My Students’ Lives”: Developing an Ecological Perspective in Learning to Teach. With Heather Curl. </a:t>
            </a:r>
            <a:r>
              <a:rPr lang="en-US" sz="1600" i="1"/>
              <a:t>Teacher Education Quarterly</a:t>
            </a:r>
            <a:r>
              <a:rPr lang="en-US" sz="1600"/>
              <a:t>, Winter, 2015</a:t>
            </a:r>
            <a:r>
              <a:rPr lang="en-US" sz="1600" i="1"/>
              <a:t>.</a:t>
            </a:r>
            <a:r>
              <a:rPr lang="en-US" sz="1600"/>
              <a:t> </a:t>
            </a:r>
          </a:p>
        </p:txBody>
      </p:sp>
      <p:sp>
        <p:nvSpPr>
          <p:cNvPr id="20493" name="TextBox 15"/>
          <p:cNvSpPr txBox="1">
            <a:spLocks noChangeArrowheads="1"/>
          </p:cNvSpPr>
          <p:nvPr/>
        </p:nvSpPr>
        <p:spPr bwMode="auto">
          <a:xfrm>
            <a:off x="3225800" y="4024313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4" name="Picture 16" descr="OwnWords.jpg"/>
          <p:cNvPicPr>
            <a:picLocks noChangeAspect="1"/>
          </p:cNvPicPr>
          <p:nvPr/>
        </p:nvPicPr>
        <p:blipFill>
          <a:blip r:embed="rId4"/>
          <a:srcRect l="3204" t="5116" b="2531"/>
          <a:stretch>
            <a:fillRect/>
          </a:stretch>
        </p:blipFill>
        <p:spPr bwMode="auto">
          <a:xfrm rot="5400000">
            <a:off x="2322512" y="3316288"/>
            <a:ext cx="2301875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948" y="0"/>
            <a:ext cx="92046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Dialogues Across Differences of Position, Perspective, and Identity: Reflective Practice In/On a Student-Faculty Pedagogical Partnership Program.  </a:t>
            </a:r>
            <a:r>
              <a:rPr lang="en-US" sz="1600" i="1" dirty="0" smtClean="0"/>
              <a:t>Teachers College Record</a:t>
            </a:r>
            <a:r>
              <a:rPr lang="en-US" sz="1600" dirty="0" smtClean="0"/>
              <a:t>, 2015.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9312" y="678905"/>
            <a:ext cx="43141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Greater Engagement in and Responsibility for Learning: What Happens When Students Cross the Threshold Of Student-Faculty Partnership. With Alia Luz.  </a:t>
            </a:r>
            <a:r>
              <a:rPr lang="en-US" sz="1600" i="1" dirty="0" smtClean="0"/>
              <a:t>Higher Education Research &amp; Development</a:t>
            </a:r>
            <a:r>
              <a:rPr lang="en-US" sz="1600" dirty="0" smtClean="0"/>
              <a:t>, 2014</a:t>
            </a:r>
            <a:r>
              <a:rPr lang="en-GB" sz="1600" dirty="0" smtClean="0"/>
              <a:t>.</a:t>
            </a:r>
            <a:endParaRPr lang="en-US" sz="1600" b="1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1820268" y="3651540"/>
            <a:ext cx="5092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Mapping Classroom Interactions: A Spatial Approach to Analyzing Patterns of Student Participation.  With Sophia Abbot and </a:t>
            </a:r>
            <a:r>
              <a:rPr lang="en-US" sz="1600" dirty="0" err="1" smtClean="0"/>
              <a:t>Carola</a:t>
            </a:r>
            <a:r>
              <a:rPr lang="en-US" sz="1600" dirty="0" smtClean="0"/>
              <a:t> Hein. </a:t>
            </a:r>
            <a:r>
              <a:rPr lang="en-US" sz="1600" i="1" dirty="0" smtClean="0"/>
              <a:t>To Improve the Academy: A Journal of Educational Development, 2014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87589" y="2202405"/>
            <a:ext cx="16495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Layered Learning: Student Consultants Deepening Classroom and Life Lessons. </a:t>
            </a:r>
            <a:r>
              <a:rPr lang="en-US" sz="1600" i="1" dirty="0" smtClean="0"/>
              <a:t>Educational Action Research</a:t>
            </a:r>
            <a:r>
              <a:rPr lang="en-US" sz="1600" dirty="0" smtClean="0"/>
              <a:t>, 2011.  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804070" y="2389179"/>
            <a:ext cx="23758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Students of Color and Faculty Members Working Together Toward Culturally Sustaining Pedagogy. With Praise </a:t>
            </a:r>
            <a:r>
              <a:rPr lang="en-US" sz="1600" dirty="0" err="1" smtClean="0"/>
              <a:t>Agu</a:t>
            </a:r>
            <a:r>
              <a:rPr lang="en-US" sz="1600" dirty="0" smtClean="0"/>
              <a:t>. </a:t>
            </a:r>
            <a:r>
              <a:rPr lang="en-US" sz="1600" i="1" dirty="0" smtClean="0"/>
              <a:t>To Improve the Academy: A Journal of Educational Development</a:t>
            </a:r>
            <a:r>
              <a:rPr lang="en-US" sz="1600" dirty="0" smtClean="0"/>
              <a:t>,  2013.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2185" y="4595916"/>
            <a:ext cx="19123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“What You Get  Is Looking in a Mirror, Only Better”: Inviting Students to Reflect (on) College Teaching. </a:t>
            </a:r>
            <a:r>
              <a:rPr lang="en-US" sz="1600" i="1" dirty="0" smtClean="0"/>
              <a:t>Reflective Practice,</a:t>
            </a:r>
            <a:r>
              <a:rPr lang="en-US" sz="1600" dirty="0" smtClean="0"/>
              <a:t> 2008.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533336" y="5896891"/>
            <a:ext cx="70175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From Traditional Accountability to Shared Responsibility: The Benefits and Challenges of Student Consultants Gathering Midcourse Feedback in College Classrooms</a:t>
            </a:r>
            <a:r>
              <a:rPr lang="en-US" sz="1600" i="1" dirty="0" smtClean="0"/>
              <a:t>. Assessment &amp; Evaluation in Higher Education</a:t>
            </a:r>
            <a:r>
              <a:rPr lang="en-US" sz="1600" dirty="0" smtClean="0"/>
              <a:t>, 2009. 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688489" y="1998711"/>
            <a:ext cx="28640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What Is and What Can Be: How a </a:t>
            </a:r>
            <a:r>
              <a:rPr lang="en-US" sz="1600" dirty="0" err="1" smtClean="0"/>
              <a:t>Liminal</a:t>
            </a:r>
            <a:r>
              <a:rPr lang="en-US" sz="1600" dirty="0" smtClean="0"/>
              <a:t> Position Can Change Learning and Teaching in Higher Education. With </a:t>
            </a:r>
            <a:r>
              <a:rPr lang="en-US" sz="1600" dirty="0" err="1" smtClean="0"/>
              <a:t>Zanny</a:t>
            </a:r>
            <a:r>
              <a:rPr lang="en-US" sz="1600" dirty="0" smtClean="0"/>
              <a:t> Alter. </a:t>
            </a:r>
            <a:r>
              <a:rPr lang="en-US" sz="1600" i="1" dirty="0" smtClean="0"/>
              <a:t>Anthropology &amp; Education Quarterly, 2011.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15" name="Picture 14" descr="Cook-Sather cover(1)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588" y="678906"/>
            <a:ext cx="1908021" cy="28620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68900" y="446201"/>
            <a:ext cx="22313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Undergraduate Students as Partners in New Faculty Orientation and Academic Development. </a:t>
            </a:r>
            <a:r>
              <a:rPr lang="en-US" sz="1600" i="1" dirty="0" smtClean="0"/>
              <a:t>International Journal of Academic Development, </a:t>
            </a:r>
            <a:r>
              <a:rPr lang="en-US" sz="1600" dirty="0" smtClean="0"/>
              <a:t>2016.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2172381" y="4756194"/>
            <a:ext cx="6971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Addressing Potential Challenges in Co-Creating Learning and Teaching: Overcoming Resistance, Navigating Institutional Norms and Ensuring Inclusivity in Student–Staff Partnerships. With Catherine </a:t>
            </a:r>
            <a:r>
              <a:rPr lang="en-US" sz="1600" dirty="0" err="1" smtClean="0"/>
              <a:t>Bovill</a:t>
            </a:r>
            <a:r>
              <a:rPr lang="en-US" sz="1600" dirty="0" smtClean="0"/>
              <a:t>, Peter </a:t>
            </a:r>
            <a:r>
              <a:rPr lang="en-US" sz="1600" dirty="0" err="1" smtClean="0"/>
              <a:t>Felten</a:t>
            </a:r>
            <a:r>
              <a:rPr lang="en-US" sz="1600" dirty="0" smtClean="0"/>
              <a:t>, Luke Millard, and </a:t>
            </a:r>
            <a:r>
              <a:rPr lang="en-US" sz="1600" dirty="0" err="1" smtClean="0"/>
              <a:t>Niamh</a:t>
            </a:r>
            <a:r>
              <a:rPr lang="en-US" sz="1600" dirty="0" smtClean="0"/>
              <a:t> Moore-Cherry. </a:t>
            </a:r>
            <a:r>
              <a:rPr lang="en-US" sz="1600" i="1" dirty="0" smtClean="0"/>
              <a:t>Higher Education,</a:t>
            </a:r>
            <a:r>
              <a:rPr lang="en-US" sz="1600" dirty="0" smtClean="0"/>
              <a:t> 2016.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667</Words>
  <Application>Microsoft Macintosh PowerPoint</Application>
  <PresentationFormat>On-screen Show (4:3)</PresentationFormat>
  <Paragraphs>34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Office Theme</vt:lpstr>
      <vt:lpstr>The Roots and Branches of the International  Student Voice Seminars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Roots and Branches of the International Student Voice Seminars</dc:title>
  <dc:creator>Alison Cook-Sather</dc:creator>
  <cp:lastModifiedBy>Microsoft Office User</cp:lastModifiedBy>
  <cp:revision>22</cp:revision>
  <dcterms:created xsi:type="dcterms:W3CDTF">2016-06-21T20:50:30Z</dcterms:created>
  <dcterms:modified xsi:type="dcterms:W3CDTF">2016-07-07T11:27:18Z</dcterms:modified>
</cp:coreProperties>
</file>