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81" r:id="rId4"/>
    <p:sldId id="282" r:id="rId5"/>
    <p:sldId id="284" r:id="rId6"/>
    <p:sldId id="268" r:id="rId7"/>
    <p:sldId id="267" r:id="rId8"/>
    <p:sldId id="258" r:id="rId9"/>
    <p:sldId id="288" r:id="rId10"/>
    <p:sldId id="277" r:id="rId11"/>
    <p:sldId id="272" r:id="rId12"/>
    <p:sldId id="283" r:id="rId13"/>
    <p:sldId id="262" r:id="rId14"/>
    <p:sldId id="278" r:id="rId15"/>
    <p:sldId id="260" r:id="rId16"/>
    <p:sldId id="286" r:id="rId17"/>
    <p:sldId id="28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7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cuments\old\Documents\thermal\mercury%20porosimetry%20with%20L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761948492939E-2"/>
          <c:y val="9.562736794981222E-2"/>
          <c:w val="0.77371348559831754"/>
          <c:h val="0.764555408014730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'AC-A'!$B$17:$B$216</c:f>
              <c:numCache>
                <c:formatCode>General</c:formatCode>
                <c:ptCount val="200"/>
                <c:pt idx="0">
                  <c:v>804.33140000000003</c:v>
                </c:pt>
                <c:pt idx="1">
                  <c:v>668.62909999999999</c:v>
                </c:pt>
                <c:pt idx="2">
                  <c:v>563.72294999999997</c:v>
                </c:pt>
                <c:pt idx="3">
                  <c:v>484.73070000000001</c:v>
                </c:pt>
                <c:pt idx="4">
                  <c:v>433.83535000000001</c:v>
                </c:pt>
                <c:pt idx="5">
                  <c:v>383.56805000000003</c:v>
                </c:pt>
                <c:pt idx="6">
                  <c:v>347.48718000000002</c:v>
                </c:pt>
                <c:pt idx="7">
                  <c:v>317.38479999999998</c:v>
                </c:pt>
                <c:pt idx="8">
                  <c:v>291.96744999999999</c:v>
                </c:pt>
                <c:pt idx="9">
                  <c:v>269.95949999999999</c:v>
                </c:pt>
                <c:pt idx="10">
                  <c:v>250.98034999999999</c:v>
                </c:pt>
                <c:pt idx="11">
                  <c:v>234.00264999999999</c:v>
                </c:pt>
                <c:pt idx="12">
                  <c:v>220.67207999999999</c:v>
                </c:pt>
                <c:pt idx="13">
                  <c:v>207.98054999999999</c:v>
                </c:pt>
                <c:pt idx="14">
                  <c:v>196.91248999999999</c:v>
                </c:pt>
                <c:pt idx="15">
                  <c:v>186.88461000000001</c:v>
                </c:pt>
                <c:pt idx="16">
                  <c:v>178.25480999999999</c:v>
                </c:pt>
                <c:pt idx="17">
                  <c:v>169.12116</c:v>
                </c:pt>
                <c:pt idx="18">
                  <c:v>161.84645</c:v>
                </c:pt>
                <c:pt idx="19">
                  <c:v>154.5377</c:v>
                </c:pt>
                <c:pt idx="20">
                  <c:v>148.50019</c:v>
                </c:pt>
                <c:pt idx="21">
                  <c:v>142.48773</c:v>
                </c:pt>
                <c:pt idx="22">
                  <c:v>136.95999</c:v>
                </c:pt>
                <c:pt idx="23">
                  <c:v>132.24368000000001</c:v>
                </c:pt>
                <c:pt idx="24">
                  <c:v>127.5855</c:v>
                </c:pt>
                <c:pt idx="25">
                  <c:v>123.46939</c:v>
                </c:pt>
                <c:pt idx="26">
                  <c:v>119.18248</c:v>
                </c:pt>
                <c:pt idx="27">
                  <c:v>115.37984</c:v>
                </c:pt>
                <c:pt idx="28">
                  <c:v>111.80114</c:v>
                </c:pt>
                <c:pt idx="29">
                  <c:v>108.40615</c:v>
                </c:pt>
                <c:pt idx="30">
                  <c:v>105.23111</c:v>
                </c:pt>
                <c:pt idx="31">
                  <c:v>102.23677000000001</c:v>
                </c:pt>
                <c:pt idx="32">
                  <c:v>99.456860000000006</c:v>
                </c:pt>
                <c:pt idx="33">
                  <c:v>96.840940000000003</c:v>
                </c:pt>
                <c:pt idx="34">
                  <c:v>94.387039999999999</c:v>
                </c:pt>
                <c:pt idx="35">
                  <c:v>91.944429999999997</c:v>
                </c:pt>
                <c:pt idx="36">
                  <c:v>89.783720000000002</c:v>
                </c:pt>
                <c:pt idx="37">
                  <c:v>87.484920000000002</c:v>
                </c:pt>
                <c:pt idx="38">
                  <c:v>85.398840000000007</c:v>
                </c:pt>
                <c:pt idx="39">
                  <c:v>83.394329999999997</c:v>
                </c:pt>
                <c:pt idx="40">
                  <c:v>81.57114</c:v>
                </c:pt>
                <c:pt idx="41">
                  <c:v>79.728970000000004</c:v>
                </c:pt>
                <c:pt idx="42">
                  <c:v>77.968180000000004</c:v>
                </c:pt>
                <c:pt idx="43">
                  <c:v>76.458609999999993</c:v>
                </c:pt>
                <c:pt idx="44">
                  <c:v>74.966080000000005</c:v>
                </c:pt>
                <c:pt idx="45">
                  <c:v>73.318070000000006</c:v>
                </c:pt>
                <c:pt idx="46">
                  <c:v>71.891199999999998</c:v>
                </c:pt>
                <c:pt idx="47">
                  <c:v>70.509910000000005</c:v>
                </c:pt>
                <c:pt idx="48">
                  <c:v>69.075729999999993</c:v>
                </c:pt>
                <c:pt idx="49">
                  <c:v>67.830470000000005</c:v>
                </c:pt>
                <c:pt idx="50">
                  <c:v>66.510130000000004</c:v>
                </c:pt>
                <c:pt idx="51">
                  <c:v>65.393180000000001</c:v>
                </c:pt>
                <c:pt idx="52">
                  <c:v>64.218720000000005</c:v>
                </c:pt>
                <c:pt idx="53">
                  <c:v>63.13391</c:v>
                </c:pt>
                <c:pt idx="54">
                  <c:v>61.98509</c:v>
                </c:pt>
                <c:pt idx="55">
                  <c:v>60.975490000000001</c:v>
                </c:pt>
                <c:pt idx="56">
                  <c:v>60.022469999999998</c:v>
                </c:pt>
                <c:pt idx="57">
                  <c:v>58.987839999999998</c:v>
                </c:pt>
                <c:pt idx="58">
                  <c:v>58.063740000000003</c:v>
                </c:pt>
                <c:pt idx="59">
                  <c:v>56.228810000000003</c:v>
                </c:pt>
                <c:pt idx="60">
                  <c:v>55.377510000000001</c:v>
                </c:pt>
                <c:pt idx="61">
                  <c:v>54.57696</c:v>
                </c:pt>
                <c:pt idx="62">
                  <c:v>52.856119999999997</c:v>
                </c:pt>
                <c:pt idx="63">
                  <c:v>51.369070000000001</c:v>
                </c:pt>
                <c:pt idx="64">
                  <c:v>49.985779999999998</c:v>
                </c:pt>
                <c:pt idx="65">
                  <c:v>48.553229999999999</c:v>
                </c:pt>
                <c:pt idx="66">
                  <c:v>47.334690000000002</c:v>
                </c:pt>
                <c:pt idx="67">
                  <c:v>46.137619999999998</c:v>
                </c:pt>
                <c:pt idx="68">
                  <c:v>45.012320000000003</c:v>
                </c:pt>
                <c:pt idx="69">
                  <c:v>43.889589999999998</c:v>
                </c:pt>
                <c:pt idx="70">
                  <c:v>42.870890000000003</c:v>
                </c:pt>
                <c:pt idx="71">
                  <c:v>41.837119999999999</c:v>
                </c:pt>
                <c:pt idx="72">
                  <c:v>40.952509999999997</c:v>
                </c:pt>
                <c:pt idx="73">
                  <c:v>40.02252</c:v>
                </c:pt>
                <c:pt idx="74">
                  <c:v>39.161299999999997</c:v>
                </c:pt>
                <c:pt idx="75">
                  <c:v>38.292949999999998</c:v>
                </c:pt>
                <c:pt idx="76">
                  <c:v>37.500680000000003</c:v>
                </c:pt>
                <c:pt idx="77">
                  <c:v>36.777470000000001</c:v>
                </c:pt>
                <c:pt idx="78">
                  <c:v>36.055970000000002</c:v>
                </c:pt>
                <c:pt idx="79">
                  <c:v>35.333109999999998</c:v>
                </c:pt>
                <c:pt idx="80">
                  <c:v>34.653730000000003</c:v>
                </c:pt>
                <c:pt idx="81">
                  <c:v>34.005690000000001</c:v>
                </c:pt>
                <c:pt idx="82">
                  <c:v>33.40043</c:v>
                </c:pt>
                <c:pt idx="83">
                  <c:v>32.776800000000001</c:v>
                </c:pt>
                <c:pt idx="84">
                  <c:v>32.205770000000001</c:v>
                </c:pt>
                <c:pt idx="85">
                  <c:v>31.626010000000001</c:v>
                </c:pt>
                <c:pt idx="86">
                  <c:v>31.090579999999999</c:v>
                </c:pt>
                <c:pt idx="87">
                  <c:v>30.556640000000002</c:v>
                </c:pt>
                <c:pt idx="88">
                  <c:v>30.069479999999999</c:v>
                </c:pt>
                <c:pt idx="89">
                  <c:v>29.55057</c:v>
                </c:pt>
                <c:pt idx="90">
                  <c:v>29.09319</c:v>
                </c:pt>
                <c:pt idx="91">
                  <c:v>28.630279999999999</c:v>
                </c:pt>
                <c:pt idx="92">
                  <c:v>28.191130000000001</c:v>
                </c:pt>
                <c:pt idx="93">
                  <c:v>27.768699999999999</c:v>
                </c:pt>
                <c:pt idx="94">
                  <c:v>27.33595</c:v>
                </c:pt>
                <c:pt idx="95">
                  <c:v>26.925260000000002</c:v>
                </c:pt>
                <c:pt idx="96">
                  <c:v>26.536180000000002</c:v>
                </c:pt>
                <c:pt idx="97">
                  <c:v>26.160340000000001</c:v>
                </c:pt>
                <c:pt idx="98">
                  <c:v>25.784859999999998</c:v>
                </c:pt>
                <c:pt idx="99">
                  <c:v>25.426380000000002</c:v>
                </c:pt>
                <c:pt idx="100">
                  <c:v>25.065329999999999</c:v>
                </c:pt>
                <c:pt idx="101">
                  <c:v>24.72672</c:v>
                </c:pt>
                <c:pt idx="102">
                  <c:v>24.402470000000001</c:v>
                </c:pt>
                <c:pt idx="103">
                  <c:v>24.06869</c:v>
                </c:pt>
                <c:pt idx="104">
                  <c:v>23.759080000000001</c:v>
                </c:pt>
                <c:pt idx="105">
                  <c:v>23.442060000000001</c:v>
                </c:pt>
                <c:pt idx="106">
                  <c:v>23.143709999999999</c:v>
                </c:pt>
                <c:pt idx="107">
                  <c:v>22.860579999999999</c:v>
                </c:pt>
                <c:pt idx="108">
                  <c:v>22.5715</c:v>
                </c:pt>
                <c:pt idx="109">
                  <c:v>22.291869999999999</c:v>
                </c:pt>
                <c:pt idx="110">
                  <c:v>22.019079999999999</c:v>
                </c:pt>
                <c:pt idx="111">
                  <c:v>21.759460000000001</c:v>
                </c:pt>
                <c:pt idx="112">
                  <c:v>21.5059</c:v>
                </c:pt>
                <c:pt idx="113">
                  <c:v>21.247450000000001</c:v>
                </c:pt>
                <c:pt idx="114">
                  <c:v>20.995329999999999</c:v>
                </c:pt>
                <c:pt idx="115">
                  <c:v>20.758389999999999</c:v>
                </c:pt>
                <c:pt idx="116">
                  <c:v>20.525040000000001</c:v>
                </c:pt>
                <c:pt idx="117">
                  <c:v>20.298169999999999</c:v>
                </c:pt>
                <c:pt idx="118">
                  <c:v>20.074269999999999</c:v>
                </c:pt>
                <c:pt idx="119">
                  <c:v>19.851199999999999</c:v>
                </c:pt>
                <c:pt idx="120">
                  <c:v>19.63165</c:v>
                </c:pt>
                <c:pt idx="121">
                  <c:v>19.42332</c:v>
                </c:pt>
                <c:pt idx="122">
                  <c:v>19.21987</c:v>
                </c:pt>
                <c:pt idx="123">
                  <c:v>19.015609999999999</c:v>
                </c:pt>
                <c:pt idx="124">
                  <c:v>18.81945</c:v>
                </c:pt>
                <c:pt idx="125">
                  <c:v>18.621860000000002</c:v>
                </c:pt>
                <c:pt idx="126">
                  <c:v>18.435379999999999</c:v>
                </c:pt>
                <c:pt idx="127">
                  <c:v>18.251550000000002</c:v>
                </c:pt>
                <c:pt idx="128">
                  <c:v>18.069590000000002</c:v>
                </c:pt>
                <c:pt idx="129">
                  <c:v>17.26305</c:v>
                </c:pt>
                <c:pt idx="130">
                  <c:v>16.474799999999998</c:v>
                </c:pt>
                <c:pt idx="131">
                  <c:v>15.757059999999999</c:v>
                </c:pt>
                <c:pt idx="132">
                  <c:v>15.098330000000001</c:v>
                </c:pt>
                <c:pt idx="133">
                  <c:v>14.494339999999999</c:v>
                </c:pt>
                <c:pt idx="134">
                  <c:v>13.938650000000001</c:v>
                </c:pt>
                <c:pt idx="135">
                  <c:v>13.421810000000001</c:v>
                </c:pt>
                <c:pt idx="136">
                  <c:v>12.940580000000001</c:v>
                </c:pt>
                <c:pt idx="137">
                  <c:v>12.494770000000001</c:v>
                </c:pt>
                <c:pt idx="138">
                  <c:v>12.077529999999999</c:v>
                </c:pt>
                <c:pt idx="139">
                  <c:v>11.689590000000001</c:v>
                </c:pt>
                <c:pt idx="140">
                  <c:v>11.32493</c:v>
                </c:pt>
                <c:pt idx="141">
                  <c:v>10.981960000000001</c:v>
                </c:pt>
                <c:pt idx="142">
                  <c:v>10.658480000000001</c:v>
                </c:pt>
                <c:pt idx="143">
                  <c:v>10.353960000000001</c:v>
                </c:pt>
                <c:pt idx="144">
                  <c:v>10.065300000000001</c:v>
                </c:pt>
                <c:pt idx="145">
                  <c:v>9.79359</c:v>
                </c:pt>
                <c:pt idx="146">
                  <c:v>9.5355600000000003</c:v>
                </c:pt>
                <c:pt idx="147">
                  <c:v>9.2911199999999994</c:v>
                </c:pt>
                <c:pt idx="148">
                  <c:v>9.0601800000000008</c:v>
                </c:pt>
                <c:pt idx="149">
                  <c:v>8.8385300000000004</c:v>
                </c:pt>
                <c:pt idx="150">
                  <c:v>8.6278600000000001</c:v>
                </c:pt>
                <c:pt idx="151">
                  <c:v>8.4263300000000001</c:v>
                </c:pt>
                <c:pt idx="152">
                  <c:v>8.2350600000000007</c:v>
                </c:pt>
                <c:pt idx="153">
                  <c:v>8.0528099999999991</c:v>
                </c:pt>
                <c:pt idx="154">
                  <c:v>7.8772200000000003</c:v>
                </c:pt>
                <c:pt idx="155">
                  <c:v>7.7093699999999998</c:v>
                </c:pt>
                <c:pt idx="156">
                  <c:v>7.5502900000000004</c:v>
                </c:pt>
                <c:pt idx="157">
                  <c:v>7.3958899999999996</c:v>
                </c:pt>
                <c:pt idx="158">
                  <c:v>7.2467499999999996</c:v>
                </c:pt>
                <c:pt idx="159">
                  <c:v>7.1050599999999999</c:v>
                </c:pt>
                <c:pt idx="160">
                  <c:v>6.9678000000000004</c:v>
                </c:pt>
                <c:pt idx="161">
                  <c:v>6.8366899999999999</c:v>
                </c:pt>
                <c:pt idx="162">
                  <c:v>6.71</c:v>
                </c:pt>
                <c:pt idx="163">
                  <c:v>6.5876599999999996</c:v>
                </c:pt>
                <c:pt idx="164">
                  <c:v>6.47065</c:v>
                </c:pt>
                <c:pt idx="165">
                  <c:v>6.3568300000000004</c:v>
                </c:pt>
                <c:pt idx="166">
                  <c:v>6.2473700000000001</c:v>
                </c:pt>
                <c:pt idx="167">
                  <c:v>6.1408500000000004</c:v>
                </c:pt>
                <c:pt idx="168">
                  <c:v>6.0309499999999998</c:v>
                </c:pt>
                <c:pt idx="169">
                  <c:v>5.9388800000000002</c:v>
                </c:pt>
                <c:pt idx="170">
                  <c:v>5.8368099999999998</c:v>
                </c:pt>
                <c:pt idx="171">
                  <c:v>5.7504200000000001</c:v>
                </c:pt>
                <c:pt idx="172">
                  <c:v>5.6540699999999999</c:v>
                </c:pt>
                <c:pt idx="173">
                  <c:v>5.5731900000000003</c:v>
                </c:pt>
                <c:pt idx="174">
                  <c:v>5.4824099999999998</c:v>
                </c:pt>
                <c:pt idx="175">
                  <c:v>5.4068699999999996</c:v>
                </c:pt>
                <c:pt idx="176">
                  <c:v>5.3220900000000002</c:v>
                </c:pt>
                <c:pt idx="177">
                  <c:v>5.2446999999999999</c:v>
                </c:pt>
                <c:pt idx="178">
                  <c:v>5.1697300000000004</c:v>
                </c:pt>
                <c:pt idx="179">
                  <c:v>5.0973300000000004</c:v>
                </c:pt>
                <c:pt idx="180">
                  <c:v>5.0264800000000003</c:v>
                </c:pt>
                <c:pt idx="181">
                  <c:v>4.9572399999999996</c:v>
                </c:pt>
                <c:pt idx="182">
                  <c:v>4.8903100000000004</c:v>
                </c:pt>
                <c:pt idx="183">
                  <c:v>4.8254900000000003</c:v>
                </c:pt>
                <c:pt idx="184">
                  <c:v>4.7617500000000001</c:v>
                </c:pt>
                <c:pt idx="185">
                  <c:v>4.7002899999999999</c:v>
                </c:pt>
                <c:pt idx="186">
                  <c:v>4.6399699999999999</c:v>
                </c:pt>
                <c:pt idx="187">
                  <c:v>4.58202</c:v>
                </c:pt>
                <c:pt idx="188">
                  <c:v>4.5241899999999999</c:v>
                </c:pt>
                <c:pt idx="189">
                  <c:v>4.4686599999999999</c:v>
                </c:pt>
                <c:pt idx="190">
                  <c:v>4.4144500000000004</c:v>
                </c:pt>
                <c:pt idx="191">
                  <c:v>4.3610499999999996</c:v>
                </c:pt>
                <c:pt idx="192">
                  <c:v>4.3095999999999997</c:v>
                </c:pt>
                <c:pt idx="193">
                  <c:v>4.26044</c:v>
                </c:pt>
                <c:pt idx="194">
                  <c:v>4.2093600000000002</c:v>
                </c:pt>
                <c:pt idx="195">
                  <c:v>4.1625300000000003</c:v>
                </c:pt>
                <c:pt idx="196">
                  <c:v>4.1150099999999998</c:v>
                </c:pt>
                <c:pt idx="197">
                  <c:v>4.0676500000000004</c:v>
                </c:pt>
                <c:pt idx="198">
                  <c:v>4.0676300000000003</c:v>
                </c:pt>
                <c:pt idx="199">
                  <c:v>4.02285</c:v>
                </c:pt>
              </c:numCache>
            </c:numRef>
          </c:xVal>
          <c:yVal>
            <c:numRef>
              <c:f>'AC-A'!$H$18:$H$217</c:f>
              <c:numCache>
                <c:formatCode>General</c:formatCode>
                <c:ptCount val="200"/>
                <c:pt idx="1">
                  <c:v>3.5000000000000001E-3</c:v>
                </c:pt>
                <c:pt idx="4">
                  <c:v>4.7000000000000011E-3</c:v>
                </c:pt>
                <c:pt idx="7">
                  <c:v>3.599999999999999E-3</c:v>
                </c:pt>
                <c:pt idx="10">
                  <c:v>3.7999999999999996E-3</c:v>
                </c:pt>
                <c:pt idx="13">
                  <c:v>2.8000000000000004E-3</c:v>
                </c:pt>
                <c:pt idx="16">
                  <c:v>2.8999999999999998E-3</c:v>
                </c:pt>
                <c:pt idx="19">
                  <c:v>2.2000000000000006E-3</c:v>
                </c:pt>
                <c:pt idx="22">
                  <c:v>2.1000000000000012E-3</c:v>
                </c:pt>
                <c:pt idx="25">
                  <c:v>2.5999999999999981E-3</c:v>
                </c:pt>
                <c:pt idx="28">
                  <c:v>2.2000000000000006E-3</c:v>
                </c:pt>
                <c:pt idx="31">
                  <c:v>1.9000000000000024E-3</c:v>
                </c:pt>
                <c:pt idx="34">
                  <c:v>1.799999999999996E-3</c:v>
                </c:pt>
                <c:pt idx="37">
                  <c:v>1.8999999999999989E-3</c:v>
                </c:pt>
                <c:pt idx="40">
                  <c:v>1.6000000000000042E-3</c:v>
                </c:pt>
                <c:pt idx="43">
                  <c:v>2.700000000000001E-3</c:v>
                </c:pt>
                <c:pt idx="46">
                  <c:v>1.2999999999999956E-3</c:v>
                </c:pt>
                <c:pt idx="49">
                  <c:v>1.3999999999999985E-3</c:v>
                </c:pt>
                <c:pt idx="52">
                  <c:v>1.3000000000000025E-3</c:v>
                </c:pt>
                <c:pt idx="55">
                  <c:v>1.6000000000000042E-3</c:v>
                </c:pt>
                <c:pt idx="58">
                  <c:v>1.8999999999999989E-3</c:v>
                </c:pt>
                <c:pt idx="61">
                  <c:v>1.4999999999999944E-3</c:v>
                </c:pt>
                <c:pt idx="64">
                  <c:v>4.2000000000000093E-3</c:v>
                </c:pt>
                <c:pt idx="67">
                  <c:v>5.0000000000000044E-3</c:v>
                </c:pt>
                <c:pt idx="70">
                  <c:v>4.9000000000000016E-3</c:v>
                </c:pt>
                <c:pt idx="73">
                  <c:v>3.7000000000000088E-3</c:v>
                </c:pt>
                <c:pt idx="76">
                  <c:v>4.0999999999999925E-3</c:v>
                </c:pt>
                <c:pt idx="79">
                  <c:v>3.5000000000000031E-3</c:v>
                </c:pt>
                <c:pt idx="82">
                  <c:v>4.7000000000000097E-3</c:v>
                </c:pt>
                <c:pt idx="85">
                  <c:v>3.8999999999999868E-3</c:v>
                </c:pt>
                <c:pt idx="88">
                  <c:v>1.100000000000001E-2</c:v>
                </c:pt>
                <c:pt idx="91">
                  <c:v>3.1999999999999806E-3</c:v>
                </c:pt>
                <c:pt idx="94">
                  <c:v>8.80000000000003E-3</c:v>
                </c:pt>
                <c:pt idx="97">
                  <c:v>4.6000000000000485E-3</c:v>
                </c:pt>
                <c:pt idx="100">
                  <c:v>4.5000000000000595E-3</c:v>
                </c:pt>
                <c:pt idx="103">
                  <c:v>4.7000000000000097E-3</c:v>
                </c:pt>
                <c:pt idx="106">
                  <c:v>4.7000000000000097E-3</c:v>
                </c:pt>
                <c:pt idx="109">
                  <c:v>4.6999999999999542E-3</c:v>
                </c:pt>
                <c:pt idx="112">
                  <c:v>4.7000000000000652E-3</c:v>
                </c:pt>
                <c:pt idx="115">
                  <c:v>5.0000000000000044E-3</c:v>
                </c:pt>
                <c:pt idx="118">
                  <c:v>5.0999999999999102E-3</c:v>
                </c:pt>
                <c:pt idx="121">
                  <c:v>5.0999999999999379E-3</c:v>
                </c:pt>
                <c:pt idx="124">
                  <c:v>4.3999999999999595E-3</c:v>
                </c:pt>
                <c:pt idx="127">
                  <c:v>5.1000000000000212E-3</c:v>
                </c:pt>
                <c:pt idx="130">
                  <c:v>1.0399999999999993E-2</c:v>
                </c:pt>
                <c:pt idx="133">
                  <c:v>2.4500000000000022E-2</c:v>
                </c:pt>
                <c:pt idx="136">
                  <c:v>2.0799999999999985E-2</c:v>
                </c:pt>
                <c:pt idx="139">
                  <c:v>1.7199999999999993E-2</c:v>
                </c:pt>
                <c:pt idx="142">
                  <c:v>1.3900000000000023E-2</c:v>
                </c:pt>
                <c:pt idx="145">
                  <c:v>1.1199999999999988E-2</c:v>
                </c:pt>
                <c:pt idx="148">
                  <c:v>9.5999999999999974E-3</c:v>
                </c:pt>
                <c:pt idx="151">
                  <c:v>8.0999999999999961E-3</c:v>
                </c:pt>
                <c:pt idx="154">
                  <c:v>7.1999999999999842E-3</c:v>
                </c:pt>
                <c:pt idx="157">
                  <c:v>6.1999999999999833E-3</c:v>
                </c:pt>
                <c:pt idx="160">
                  <c:v>5.5000000000000049E-3</c:v>
                </c:pt>
                <c:pt idx="163">
                  <c:v>5.2000000000000379E-3</c:v>
                </c:pt>
                <c:pt idx="166">
                  <c:v>4.500000000000004E-3</c:v>
                </c:pt>
                <c:pt idx="169">
                  <c:v>4.599999999999993E-3</c:v>
                </c:pt>
                <c:pt idx="172">
                  <c:v>3.8999999999999591E-3</c:v>
                </c:pt>
                <c:pt idx="175">
                  <c:v>4.0000000000000036E-3</c:v>
                </c:pt>
                <c:pt idx="178">
                  <c:v>3.7000000000000366E-3</c:v>
                </c:pt>
                <c:pt idx="181">
                  <c:v>3.7999999999999701E-3</c:v>
                </c:pt>
                <c:pt idx="184">
                  <c:v>3.5000000000000031E-3</c:v>
                </c:pt>
                <c:pt idx="187">
                  <c:v>3.5999999999999921E-3</c:v>
                </c:pt>
                <c:pt idx="190">
                  <c:v>3.3000000000000251E-3</c:v>
                </c:pt>
                <c:pt idx="193">
                  <c:v>3.5000000000000031E-3</c:v>
                </c:pt>
                <c:pt idx="196">
                  <c:v>3.5000000000000031E-3</c:v>
                </c:pt>
                <c:pt idx="199">
                  <c:v>9.9999999999988987E-5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F37-4FB8-ACE2-053D413AA938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'AC-A'!$L$17:$L$217</c:f>
              <c:numCache>
                <c:formatCode>General</c:formatCode>
                <c:ptCount val="201"/>
                <c:pt idx="0">
                  <c:v>804.33140000000003</c:v>
                </c:pt>
                <c:pt idx="1">
                  <c:v>668.62909999999999</c:v>
                </c:pt>
                <c:pt idx="2">
                  <c:v>563.72294999999997</c:v>
                </c:pt>
                <c:pt idx="3">
                  <c:v>484.73070000000001</c:v>
                </c:pt>
                <c:pt idx="4">
                  <c:v>433.83535000000001</c:v>
                </c:pt>
                <c:pt idx="5">
                  <c:v>383.56805000000003</c:v>
                </c:pt>
                <c:pt idx="6">
                  <c:v>347.48718000000002</c:v>
                </c:pt>
                <c:pt idx="7">
                  <c:v>317.38479999999998</c:v>
                </c:pt>
                <c:pt idx="8">
                  <c:v>291.96744999999999</c:v>
                </c:pt>
                <c:pt idx="9">
                  <c:v>269.95949999999999</c:v>
                </c:pt>
                <c:pt idx="10">
                  <c:v>250.98034999999999</c:v>
                </c:pt>
                <c:pt idx="11">
                  <c:v>234.00264999999999</c:v>
                </c:pt>
                <c:pt idx="12">
                  <c:v>220.67207999999999</c:v>
                </c:pt>
                <c:pt idx="13">
                  <c:v>207.98054999999999</c:v>
                </c:pt>
                <c:pt idx="14">
                  <c:v>196.91248999999999</c:v>
                </c:pt>
                <c:pt idx="15">
                  <c:v>186.88461000000001</c:v>
                </c:pt>
                <c:pt idx="16">
                  <c:v>178.25480999999999</c:v>
                </c:pt>
                <c:pt idx="17">
                  <c:v>169.12116</c:v>
                </c:pt>
                <c:pt idx="18">
                  <c:v>161.84645</c:v>
                </c:pt>
                <c:pt idx="19">
                  <c:v>154.5377</c:v>
                </c:pt>
                <c:pt idx="20">
                  <c:v>148.50019</c:v>
                </c:pt>
                <c:pt idx="21">
                  <c:v>142.48773</c:v>
                </c:pt>
                <c:pt idx="22">
                  <c:v>136.95999</c:v>
                </c:pt>
                <c:pt idx="23">
                  <c:v>132.24368000000001</c:v>
                </c:pt>
                <c:pt idx="24">
                  <c:v>127.5855</c:v>
                </c:pt>
                <c:pt idx="25">
                  <c:v>123.46939</c:v>
                </c:pt>
                <c:pt idx="26">
                  <c:v>119.18248</c:v>
                </c:pt>
                <c:pt idx="27">
                  <c:v>115.37984</c:v>
                </c:pt>
                <c:pt idx="28">
                  <c:v>111.80114</c:v>
                </c:pt>
                <c:pt idx="29">
                  <c:v>108.40615</c:v>
                </c:pt>
                <c:pt idx="30">
                  <c:v>105.23111</c:v>
                </c:pt>
                <c:pt idx="31">
                  <c:v>102.23677000000001</c:v>
                </c:pt>
                <c:pt idx="32">
                  <c:v>99.456860000000006</c:v>
                </c:pt>
                <c:pt idx="33">
                  <c:v>96.840940000000003</c:v>
                </c:pt>
                <c:pt idx="34">
                  <c:v>94.387039999999999</c:v>
                </c:pt>
                <c:pt idx="35">
                  <c:v>91.944429999999997</c:v>
                </c:pt>
                <c:pt idx="36">
                  <c:v>89.783720000000002</c:v>
                </c:pt>
                <c:pt idx="37">
                  <c:v>87.484920000000002</c:v>
                </c:pt>
                <c:pt idx="38">
                  <c:v>85.398840000000007</c:v>
                </c:pt>
                <c:pt idx="39">
                  <c:v>83.394329999999997</c:v>
                </c:pt>
                <c:pt idx="40">
                  <c:v>81.57114</c:v>
                </c:pt>
                <c:pt idx="41">
                  <c:v>79.728970000000004</c:v>
                </c:pt>
                <c:pt idx="42">
                  <c:v>77.968180000000004</c:v>
                </c:pt>
                <c:pt idx="43">
                  <c:v>76.458609999999993</c:v>
                </c:pt>
                <c:pt idx="44">
                  <c:v>74.966080000000005</c:v>
                </c:pt>
                <c:pt idx="45">
                  <c:v>73.318070000000006</c:v>
                </c:pt>
                <c:pt idx="46">
                  <c:v>71.891199999999998</c:v>
                </c:pt>
                <c:pt idx="47">
                  <c:v>70.509910000000005</c:v>
                </c:pt>
                <c:pt idx="48">
                  <c:v>69.075729999999993</c:v>
                </c:pt>
                <c:pt idx="49">
                  <c:v>67.830470000000005</c:v>
                </c:pt>
                <c:pt idx="50">
                  <c:v>66.510130000000004</c:v>
                </c:pt>
                <c:pt idx="51">
                  <c:v>65.393180000000001</c:v>
                </c:pt>
                <c:pt idx="52">
                  <c:v>64.218720000000005</c:v>
                </c:pt>
                <c:pt idx="53">
                  <c:v>63.13391</c:v>
                </c:pt>
                <c:pt idx="54">
                  <c:v>61.98509</c:v>
                </c:pt>
                <c:pt idx="55">
                  <c:v>60.975490000000001</c:v>
                </c:pt>
                <c:pt idx="56">
                  <c:v>60.022469999999998</c:v>
                </c:pt>
                <c:pt idx="57">
                  <c:v>58.987839999999998</c:v>
                </c:pt>
                <c:pt idx="58">
                  <c:v>58.063740000000003</c:v>
                </c:pt>
                <c:pt idx="59">
                  <c:v>57.13447</c:v>
                </c:pt>
                <c:pt idx="60">
                  <c:v>56.228810000000003</c:v>
                </c:pt>
                <c:pt idx="61">
                  <c:v>55.377510000000001</c:v>
                </c:pt>
                <c:pt idx="62">
                  <c:v>54.57696</c:v>
                </c:pt>
                <c:pt idx="63">
                  <c:v>52.856119999999997</c:v>
                </c:pt>
                <c:pt idx="64">
                  <c:v>51.369070000000001</c:v>
                </c:pt>
                <c:pt idx="65">
                  <c:v>49.985779999999998</c:v>
                </c:pt>
                <c:pt idx="66">
                  <c:v>48.553229999999999</c:v>
                </c:pt>
                <c:pt idx="67">
                  <c:v>47.334690000000002</c:v>
                </c:pt>
                <c:pt idx="68">
                  <c:v>46.137619999999998</c:v>
                </c:pt>
                <c:pt idx="69">
                  <c:v>45.012320000000003</c:v>
                </c:pt>
                <c:pt idx="70">
                  <c:v>43.889589999999998</c:v>
                </c:pt>
                <c:pt idx="71">
                  <c:v>42.870890000000003</c:v>
                </c:pt>
                <c:pt idx="72">
                  <c:v>41.837119999999999</c:v>
                </c:pt>
                <c:pt idx="73">
                  <c:v>40.952509999999997</c:v>
                </c:pt>
                <c:pt idx="74">
                  <c:v>40.02252</c:v>
                </c:pt>
                <c:pt idx="75">
                  <c:v>39.161299999999997</c:v>
                </c:pt>
                <c:pt idx="76">
                  <c:v>38.292949999999998</c:v>
                </c:pt>
                <c:pt idx="77">
                  <c:v>37.500680000000003</c:v>
                </c:pt>
                <c:pt idx="78">
                  <c:v>36.777470000000001</c:v>
                </c:pt>
                <c:pt idx="79">
                  <c:v>36.055970000000002</c:v>
                </c:pt>
                <c:pt idx="80">
                  <c:v>35.333109999999998</c:v>
                </c:pt>
                <c:pt idx="81">
                  <c:v>34.653730000000003</c:v>
                </c:pt>
                <c:pt idx="82">
                  <c:v>34.005690000000001</c:v>
                </c:pt>
                <c:pt idx="83">
                  <c:v>33.40043</c:v>
                </c:pt>
                <c:pt idx="84">
                  <c:v>32.776800000000001</c:v>
                </c:pt>
                <c:pt idx="85">
                  <c:v>32.205770000000001</c:v>
                </c:pt>
                <c:pt idx="86">
                  <c:v>31.626010000000001</c:v>
                </c:pt>
                <c:pt idx="87">
                  <c:v>31.090579999999999</c:v>
                </c:pt>
                <c:pt idx="88">
                  <c:v>30.556640000000002</c:v>
                </c:pt>
                <c:pt idx="89">
                  <c:v>30.069479999999999</c:v>
                </c:pt>
                <c:pt idx="90">
                  <c:v>29.55057</c:v>
                </c:pt>
                <c:pt idx="91">
                  <c:v>29.09319</c:v>
                </c:pt>
                <c:pt idx="92">
                  <c:v>28.630279999999999</c:v>
                </c:pt>
                <c:pt idx="93">
                  <c:v>28.191130000000001</c:v>
                </c:pt>
                <c:pt idx="94">
                  <c:v>27.768699999999999</c:v>
                </c:pt>
                <c:pt idx="95">
                  <c:v>27.33595</c:v>
                </c:pt>
                <c:pt idx="96">
                  <c:v>26.925260000000002</c:v>
                </c:pt>
                <c:pt idx="97">
                  <c:v>26.536180000000002</c:v>
                </c:pt>
                <c:pt idx="98">
                  <c:v>26.160340000000001</c:v>
                </c:pt>
                <c:pt idx="99">
                  <c:v>25.784859999999998</c:v>
                </c:pt>
                <c:pt idx="100">
                  <c:v>25.426380000000002</c:v>
                </c:pt>
                <c:pt idx="101">
                  <c:v>25.065329999999999</c:v>
                </c:pt>
                <c:pt idx="102">
                  <c:v>24.72672</c:v>
                </c:pt>
                <c:pt idx="103">
                  <c:v>24.402470000000001</c:v>
                </c:pt>
                <c:pt idx="104">
                  <c:v>24.06869</c:v>
                </c:pt>
                <c:pt idx="105">
                  <c:v>23.759080000000001</c:v>
                </c:pt>
                <c:pt idx="106">
                  <c:v>23.442060000000001</c:v>
                </c:pt>
                <c:pt idx="107">
                  <c:v>23.143709999999999</c:v>
                </c:pt>
                <c:pt idx="108">
                  <c:v>22.860579999999999</c:v>
                </c:pt>
                <c:pt idx="109">
                  <c:v>22.5715</c:v>
                </c:pt>
                <c:pt idx="110">
                  <c:v>22.291869999999999</c:v>
                </c:pt>
                <c:pt idx="111">
                  <c:v>22.019079999999999</c:v>
                </c:pt>
                <c:pt idx="112">
                  <c:v>21.759460000000001</c:v>
                </c:pt>
                <c:pt idx="113">
                  <c:v>21.5059</c:v>
                </c:pt>
                <c:pt idx="114">
                  <c:v>21.247450000000001</c:v>
                </c:pt>
                <c:pt idx="115">
                  <c:v>20.995329999999999</c:v>
                </c:pt>
                <c:pt idx="116">
                  <c:v>20.758389999999999</c:v>
                </c:pt>
                <c:pt idx="117">
                  <c:v>20.525040000000001</c:v>
                </c:pt>
                <c:pt idx="118">
                  <c:v>20.298169999999999</c:v>
                </c:pt>
                <c:pt idx="119">
                  <c:v>20.074269999999999</c:v>
                </c:pt>
                <c:pt idx="120">
                  <c:v>19.851199999999999</c:v>
                </c:pt>
                <c:pt idx="121">
                  <c:v>19.63165</c:v>
                </c:pt>
                <c:pt idx="122">
                  <c:v>19.42332</c:v>
                </c:pt>
                <c:pt idx="123">
                  <c:v>19.21987</c:v>
                </c:pt>
                <c:pt idx="124">
                  <c:v>19.015609999999999</c:v>
                </c:pt>
                <c:pt idx="125">
                  <c:v>18.81945</c:v>
                </c:pt>
                <c:pt idx="126">
                  <c:v>18.621860000000002</c:v>
                </c:pt>
                <c:pt idx="127">
                  <c:v>18.435379999999999</c:v>
                </c:pt>
                <c:pt idx="128">
                  <c:v>18.251550000000002</c:v>
                </c:pt>
                <c:pt idx="129">
                  <c:v>18.069590000000002</c:v>
                </c:pt>
                <c:pt idx="130">
                  <c:v>17.26305</c:v>
                </c:pt>
                <c:pt idx="131">
                  <c:v>16.474799999999998</c:v>
                </c:pt>
                <c:pt idx="132">
                  <c:v>15.757059999999999</c:v>
                </c:pt>
                <c:pt idx="133">
                  <c:v>15.098330000000001</c:v>
                </c:pt>
                <c:pt idx="134">
                  <c:v>14.494339999999999</c:v>
                </c:pt>
                <c:pt idx="135">
                  <c:v>13.938650000000001</c:v>
                </c:pt>
                <c:pt idx="136">
                  <c:v>13.421810000000001</c:v>
                </c:pt>
                <c:pt idx="137">
                  <c:v>12.940580000000001</c:v>
                </c:pt>
                <c:pt idx="138">
                  <c:v>12.494770000000001</c:v>
                </c:pt>
                <c:pt idx="139">
                  <c:v>12.077529999999999</c:v>
                </c:pt>
                <c:pt idx="140">
                  <c:v>11.689590000000001</c:v>
                </c:pt>
                <c:pt idx="141">
                  <c:v>11.32493</c:v>
                </c:pt>
                <c:pt idx="142">
                  <c:v>10.981960000000001</c:v>
                </c:pt>
                <c:pt idx="143">
                  <c:v>10.658480000000001</c:v>
                </c:pt>
                <c:pt idx="144">
                  <c:v>10.353960000000001</c:v>
                </c:pt>
                <c:pt idx="145">
                  <c:v>10.065300000000001</c:v>
                </c:pt>
                <c:pt idx="146">
                  <c:v>9.79359</c:v>
                </c:pt>
                <c:pt idx="147">
                  <c:v>9.5355600000000003</c:v>
                </c:pt>
                <c:pt idx="148">
                  <c:v>9.2911199999999994</c:v>
                </c:pt>
                <c:pt idx="149">
                  <c:v>9.0601800000000008</c:v>
                </c:pt>
                <c:pt idx="150">
                  <c:v>8.8385300000000004</c:v>
                </c:pt>
                <c:pt idx="151">
                  <c:v>8.6278600000000001</c:v>
                </c:pt>
                <c:pt idx="152">
                  <c:v>8.4263300000000001</c:v>
                </c:pt>
                <c:pt idx="153">
                  <c:v>8.2350600000000007</c:v>
                </c:pt>
                <c:pt idx="154">
                  <c:v>8.0528099999999991</c:v>
                </c:pt>
                <c:pt idx="155">
                  <c:v>7.8772200000000003</c:v>
                </c:pt>
                <c:pt idx="156">
                  <c:v>7.7093699999999998</c:v>
                </c:pt>
                <c:pt idx="157">
                  <c:v>7.5502900000000004</c:v>
                </c:pt>
                <c:pt idx="158">
                  <c:v>7.3958899999999996</c:v>
                </c:pt>
                <c:pt idx="159">
                  <c:v>7.2467499999999996</c:v>
                </c:pt>
                <c:pt idx="160">
                  <c:v>7.1050599999999999</c:v>
                </c:pt>
                <c:pt idx="161">
                  <c:v>6.9678000000000004</c:v>
                </c:pt>
                <c:pt idx="162">
                  <c:v>6.8366899999999999</c:v>
                </c:pt>
                <c:pt idx="163">
                  <c:v>6.71</c:v>
                </c:pt>
                <c:pt idx="164">
                  <c:v>6.5876599999999996</c:v>
                </c:pt>
                <c:pt idx="165">
                  <c:v>6.47065</c:v>
                </c:pt>
                <c:pt idx="166">
                  <c:v>6.3568300000000004</c:v>
                </c:pt>
                <c:pt idx="167">
                  <c:v>6.2473700000000001</c:v>
                </c:pt>
                <c:pt idx="168">
                  <c:v>6.1408500000000004</c:v>
                </c:pt>
                <c:pt idx="169">
                  <c:v>6.0309499999999998</c:v>
                </c:pt>
                <c:pt idx="170">
                  <c:v>5.9388800000000002</c:v>
                </c:pt>
                <c:pt idx="171">
                  <c:v>5.8368099999999998</c:v>
                </c:pt>
                <c:pt idx="172">
                  <c:v>5.7504200000000001</c:v>
                </c:pt>
                <c:pt idx="173">
                  <c:v>5.6540699999999999</c:v>
                </c:pt>
                <c:pt idx="174">
                  <c:v>5.5731900000000003</c:v>
                </c:pt>
                <c:pt idx="175">
                  <c:v>5.4824099999999998</c:v>
                </c:pt>
                <c:pt idx="176">
                  <c:v>5.4068699999999996</c:v>
                </c:pt>
                <c:pt idx="177">
                  <c:v>5.3220900000000002</c:v>
                </c:pt>
                <c:pt idx="178">
                  <c:v>5.2446999999999999</c:v>
                </c:pt>
                <c:pt idx="179">
                  <c:v>5.1697300000000004</c:v>
                </c:pt>
                <c:pt idx="180">
                  <c:v>5.0973300000000004</c:v>
                </c:pt>
                <c:pt idx="181">
                  <c:v>5.0264800000000003</c:v>
                </c:pt>
                <c:pt idx="182">
                  <c:v>4.9572399999999996</c:v>
                </c:pt>
                <c:pt idx="183">
                  <c:v>4.8903100000000004</c:v>
                </c:pt>
                <c:pt idx="184">
                  <c:v>4.8254900000000003</c:v>
                </c:pt>
                <c:pt idx="185">
                  <c:v>4.7617500000000001</c:v>
                </c:pt>
                <c:pt idx="186">
                  <c:v>4.7002899999999999</c:v>
                </c:pt>
                <c:pt idx="187">
                  <c:v>4.6399699999999999</c:v>
                </c:pt>
                <c:pt idx="188">
                  <c:v>4.58202</c:v>
                </c:pt>
                <c:pt idx="189">
                  <c:v>4.5241899999999999</c:v>
                </c:pt>
                <c:pt idx="190">
                  <c:v>4.4686599999999999</c:v>
                </c:pt>
                <c:pt idx="191">
                  <c:v>4.4144500000000004</c:v>
                </c:pt>
                <c:pt idx="192">
                  <c:v>4.3610499999999996</c:v>
                </c:pt>
                <c:pt idx="193">
                  <c:v>4.3095999999999997</c:v>
                </c:pt>
                <c:pt idx="194">
                  <c:v>4.26044</c:v>
                </c:pt>
                <c:pt idx="195">
                  <c:v>4.2093600000000002</c:v>
                </c:pt>
                <c:pt idx="196">
                  <c:v>4.1625300000000003</c:v>
                </c:pt>
                <c:pt idx="197">
                  <c:v>4.1150099999999998</c:v>
                </c:pt>
                <c:pt idx="198">
                  <c:v>4.0676500000000004</c:v>
                </c:pt>
                <c:pt idx="199">
                  <c:v>4.0676300000000003</c:v>
                </c:pt>
                <c:pt idx="200">
                  <c:v>4.02285</c:v>
                </c:pt>
              </c:numCache>
            </c:numRef>
          </c:xVal>
          <c:yVal>
            <c:numRef>
              <c:f>'AC-A'!$R$17:$R$217</c:f>
              <c:numCache>
                <c:formatCode>General</c:formatCode>
                <c:ptCount val="201"/>
                <c:pt idx="2">
                  <c:v>2.86E-2</c:v>
                </c:pt>
                <c:pt idx="5">
                  <c:v>3.2200000000000006E-2</c:v>
                </c:pt>
                <c:pt idx="8">
                  <c:v>2.8299999999999999E-2</c:v>
                </c:pt>
                <c:pt idx="11">
                  <c:v>1.5800000000000002E-2</c:v>
                </c:pt>
                <c:pt idx="14">
                  <c:v>5.899999999999999E-3</c:v>
                </c:pt>
                <c:pt idx="17">
                  <c:v>1.3899999999999999E-2</c:v>
                </c:pt>
                <c:pt idx="20">
                  <c:v>7.3000000000000001E-3</c:v>
                </c:pt>
                <c:pt idx="23">
                  <c:v>3.7000000000000002E-3</c:v>
                </c:pt>
                <c:pt idx="26">
                  <c:v>2.7999999999999995E-3</c:v>
                </c:pt>
                <c:pt idx="29">
                  <c:v>2.8999999999999998E-3</c:v>
                </c:pt>
                <c:pt idx="32">
                  <c:v>2.2000000000000001E-3</c:v>
                </c:pt>
                <c:pt idx="35">
                  <c:v>3.0999999999999999E-3</c:v>
                </c:pt>
                <c:pt idx="38">
                  <c:v>1.2000000000000001E-3</c:v>
                </c:pt>
                <c:pt idx="41">
                  <c:v>2.1999999999999997E-3</c:v>
                </c:pt>
                <c:pt idx="44">
                  <c:v>1.5E-3</c:v>
                </c:pt>
                <c:pt idx="47">
                  <c:v>1.7000000000000001E-3</c:v>
                </c:pt>
                <c:pt idx="50">
                  <c:v>1E-3</c:v>
                </c:pt>
                <c:pt idx="53">
                  <c:v>1.4E-3</c:v>
                </c:pt>
                <c:pt idx="56">
                  <c:v>7.9999999999999993E-4</c:v>
                </c:pt>
                <c:pt idx="59">
                  <c:v>2.5000000000000001E-3</c:v>
                </c:pt>
                <c:pt idx="62">
                  <c:v>6.0000000000000006E-4</c:v>
                </c:pt>
                <c:pt idx="65">
                  <c:v>1.9E-3</c:v>
                </c:pt>
                <c:pt idx="68">
                  <c:v>1E-3</c:v>
                </c:pt>
                <c:pt idx="71">
                  <c:v>1.9000000000000002E-3</c:v>
                </c:pt>
                <c:pt idx="74">
                  <c:v>1E-3</c:v>
                </c:pt>
                <c:pt idx="77">
                  <c:v>1E-3</c:v>
                </c:pt>
                <c:pt idx="80">
                  <c:v>8.9999999999999998E-4</c:v>
                </c:pt>
                <c:pt idx="83">
                  <c:v>1.1000000000000001E-3</c:v>
                </c:pt>
                <c:pt idx="86">
                  <c:v>7.9999999999999993E-4</c:v>
                </c:pt>
                <c:pt idx="89">
                  <c:v>1.3000000000000002E-3</c:v>
                </c:pt>
                <c:pt idx="92">
                  <c:v>8.9999999999999998E-4</c:v>
                </c:pt>
                <c:pt idx="95">
                  <c:v>8.9999999999999998E-4</c:v>
                </c:pt>
                <c:pt idx="98">
                  <c:v>8.0000000000000004E-4</c:v>
                </c:pt>
                <c:pt idx="101">
                  <c:v>1.1000000000000001E-3</c:v>
                </c:pt>
                <c:pt idx="104">
                  <c:v>8.0000000000000004E-4</c:v>
                </c:pt>
                <c:pt idx="107">
                  <c:v>7.9999999999999993E-4</c:v>
                </c:pt>
                <c:pt idx="110">
                  <c:v>7.9999999999999993E-4</c:v>
                </c:pt>
                <c:pt idx="113">
                  <c:v>1.0999999999999998E-3</c:v>
                </c:pt>
                <c:pt idx="116">
                  <c:v>7.9999999999999993E-4</c:v>
                </c:pt>
                <c:pt idx="119">
                  <c:v>8.0000000000000004E-4</c:v>
                </c:pt>
                <c:pt idx="122">
                  <c:v>1.2000000000000001E-3</c:v>
                </c:pt>
                <c:pt idx="125">
                  <c:v>8.9999999999999998E-4</c:v>
                </c:pt>
                <c:pt idx="128">
                  <c:v>1E-3</c:v>
                </c:pt>
                <c:pt idx="131">
                  <c:v>3.5000000000000001E-3</c:v>
                </c:pt>
                <c:pt idx="134">
                  <c:v>4.8999999999999998E-3</c:v>
                </c:pt>
                <c:pt idx="137">
                  <c:v>4.7000000000000002E-3</c:v>
                </c:pt>
                <c:pt idx="140">
                  <c:v>4.7000000000000002E-3</c:v>
                </c:pt>
                <c:pt idx="143">
                  <c:v>5.1999999999999998E-3</c:v>
                </c:pt>
                <c:pt idx="146">
                  <c:v>5.0000000000000001E-3</c:v>
                </c:pt>
                <c:pt idx="149">
                  <c:v>5.0000000000000001E-3</c:v>
                </c:pt>
                <c:pt idx="152">
                  <c:v>5.0999999999999995E-3</c:v>
                </c:pt>
                <c:pt idx="155">
                  <c:v>5.4000000000000003E-3</c:v>
                </c:pt>
                <c:pt idx="158">
                  <c:v>6.3999999999999994E-3</c:v>
                </c:pt>
                <c:pt idx="161">
                  <c:v>6.3E-3</c:v>
                </c:pt>
                <c:pt idx="164">
                  <c:v>7.0000000000000001E-3</c:v>
                </c:pt>
                <c:pt idx="167">
                  <c:v>7.5000000000000006E-3</c:v>
                </c:pt>
                <c:pt idx="170">
                  <c:v>8.0000000000000002E-3</c:v>
                </c:pt>
                <c:pt idx="173">
                  <c:v>8.6999999999999994E-3</c:v>
                </c:pt>
                <c:pt idx="176">
                  <c:v>8.8000000000000005E-3</c:v>
                </c:pt>
                <c:pt idx="179">
                  <c:v>9.8999999999999991E-3</c:v>
                </c:pt>
                <c:pt idx="182">
                  <c:v>9.2999999999999992E-3</c:v>
                </c:pt>
                <c:pt idx="185">
                  <c:v>9.1999999999999998E-3</c:v>
                </c:pt>
                <c:pt idx="188">
                  <c:v>9.0000000000000011E-3</c:v>
                </c:pt>
                <c:pt idx="191">
                  <c:v>8.3999999999999995E-3</c:v>
                </c:pt>
                <c:pt idx="194">
                  <c:v>8.0999999999999996E-3</c:v>
                </c:pt>
                <c:pt idx="197">
                  <c:v>8.3999999999999995E-3</c:v>
                </c:pt>
                <c:pt idx="200">
                  <c:v>5.4000000000000003E-3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F37-4FB8-ACE2-053D413AA938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99.674999999999997</c:v>
                </c:pt>
                <c:pt idx="1">
                  <c:v>56.537300000000002</c:v>
                </c:pt>
                <c:pt idx="2">
                  <c:v>30.454899999999999</c:v>
                </c:pt>
                <c:pt idx="3">
                  <c:v>24.907900000000001</c:v>
                </c:pt>
                <c:pt idx="4">
                  <c:v>18.911899999999999</c:v>
                </c:pt>
                <c:pt idx="5">
                  <c:v>14.1175</c:v>
                </c:pt>
                <c:pt idx="6">
                  <c:v>10.1069</c:v>
                </c:pt>
                <c:pt idx="7">
                  <c:v>7.5042</c:v>
                </c:pt>
                <c:pt idx="8">
                  <c:v>5.2464000000000004</c:v>
                </c:pt>
                <c:pt idx="9">
                  <c:v>4.0457999999999998</c:v>
                </c:pt>
                <c:pt idx="10">
                  <c:v>3.0146000000000002</c:v>
                </c:pt>
                <c:pt idx="11">
                  <c:v>1.9948999999999999</c:v>
                </c:pt>
                <c:pt idx="12">
                  <c:v>1.1957</c:v>
                </c:pt>
                <c:pt idx="13">
                  <c:v>0.74309999999999998</c:v>
                </c:pt>
                <c:pt idx="14">
                  <c:v>0.55159999999999998</c:v>
                </c:pt>
                <c:pt idx="15">
                  <c:v>0.38140000000000002</c:v>
                </c:pt>
                <c:pt idx="16">
                  <c:v>0.27739999999999998</c:v>
                </c:pt>
                <c:pt idx="17">
                  <c:v>0.20200000000000001</c:v>
                </c:pt>
                <c:pt idx="18">
                  <c:v>0.14990000000000001</c:v>
                </c:pt>
                <c:pt idx="19">
                  <c:v>9.7299999999999998E-2</c:v>
                </c:pt>
                <c:pt idx="20">
                  <c:v>6.3299999999999995E-2</c:v>
                </c:pt>
                <c:pt idx="21">
                  <c:v>4.1399999999999999E-2</c:v>
                </c:pt>
                <c:pt idx="22">
                  <c:v>2.6800000000000001E-2</c:v>
                </c:pt>
                <c:pt idx="23">
                  <c:v>1.9099999999999999E-2</c:v>
                </c:pt>
                <c:pt idx="24">
                  <c:v>1.41E-2</c:v>
                </c:pt>
                <c:pt idx="25">
                  <c:v>1.01E-2</c:v>
                </c:pt>
                <c:pt idx="26">
                  <c:v>8.2000000000000007E-3</c:v>
                </c:pt>
                <c:pt idx="27">
                  <c:v>6.7000000000000002E-3</c:v>
                </c:pt>
                <c:pt idx="28">
                  <c:v>5.5999999999999999E-3</c:v>
                </c:pt>
                <c:pt idx="29">
                  <c:v>4.8999999999999998E-3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1.01E-2</c:v>
                </c:pt>
                <c:pt idx="1">
                  <c:v>2.4500000000000004E-2</c:v>
                </c:pt>
                <c:pt idx="2">
                  <c:v>1.4000000000000002E-3</c:v>
                </c:pt>
                <c:pt idx="3">
                  <c:v>5.8333333333333336E-3</c:v>
                </c:pt>
                <c:pt idx="4">
                  <c:v>3.6333333333333335E-3</c:v>
                </c:pt>
                <c:pt idx="5">
                  <c:v>5.7000000000000002E-3</c:v>
                </c:pt>
                <c:pt idx="6">
                  <c:v>4.6666666666666671E-3</c:v>
                </c:pt>
                <c:pt idx="7">
                  <c:v>7.8666666666666676E-3</c:v>
                </c:pt>
                <c:pt idx="8">
                  <c:v>5.3333333333333332E-3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F37-4FB8-ACE2-053D413AA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39912"/>
        <c:axId val="388340696"/>
      </c:scatterChart>
      <c:valAx>
        <c:axId val="388339912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Pore Size [um]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0696"/>
        <c:crosses val="autoZero"/>
        <c:crossBetween val="midCat"/>
      </c:valAx>
      <c:valAx>
        <c:axId val="388340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baseline="0"/>
                  <a:t>Pore Volume [mL]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39912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0.20412</cdr:x>
      <cdr:y>0.19863</cdr:y>
    </cdr:from>
    <cdr:to>
      <cdr:x>0.50021</cdr:x>
      <cdr:y>0.24315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7288" y="690563"/>
          <a:ext cx="1678781" cy="154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02C14-DDCF-4853-969E-60169F871BC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623A-A212-4565-ADEA-D27C7E46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623A-A212-4565-ADEA-D27C7E46E6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1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623A-A212-4565-ADEA-D27C7E46E6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AE069-23EB-4DB3-9B00-2EBBA36477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05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AE069-23EB-4DB3-9B00-2EBBA36477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5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216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6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5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8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1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7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6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AFDF-B3DC-4F2A-B78C-7622CDE9BF1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D7BF-38DB-4063-824D-194005A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0F3F3D-310B-4459-B989-0F64B22AA2ED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76CF78-6D02-46DD-8DAD-A03175430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3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830" y="594824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Alterations of Habitable Pore Space By Earthworms and Subsequent Effects on Soil Biogeochemistry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50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Josef H. 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dirty="0" smtClean="0"/>
              <a:t>rres</a:t>
            </a:r>
            <a:r>
              <a:rPr lang="en-US" baseline="30000" dirty="0" smtClean="0"/>
              <a:t>1</a:t>
            </a:r>
            <a:r>
              <a:rPr lang="en-US" dirty="0" smtClean="0"/>
              <a:t> and José A. Amador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/>
          </a:p>
          <a:p>
            <a:pPr marL="457200" indent="-457200" algn="l">
              <a:buAutoNum type="arabicPeriod"/>
            </a:pPr>
            <a:r>
              <a:rPr lang="en-US" dirty="0" smtClean="0"/>
              <a:t>University of Vermont; 2. University of Rhode Island</a:t>
            </a:r>
          </a:p>
          <a:p>
            <a:r>
              <a:rPr lang="en-US" dirty="0" smtClean="0"/>
              <a:t>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D7BF-38DB-4063-824D-194005AEC0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Freeform 312"/>
          <p:cNvSpPr>
            <a:spLocks/>
          </p:cNvSpPr>
          <p:nvPr/>
        </p:nvSpPr>
        <p:spPr bwMode="auto">
          <a:xfrm>
            <a:off x="2280622" y="4366393"/>
            <a:ext cx="1032690" cy="118094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44" y="144"/>
              </a:cxn>
              <a:cxn ang="0">
                <a:pos x="56" y="272"/>
              </a:cxn>
              <a:cxn ang="0">
                <a:pos x="48" y="624"/>
              </a:cxn>
              <a:cxn ang="0">
                <a:pos x="0" y="672"/>
              </a:cxn>
              <a:cxn ang="0">
                <a:pos x="48" y="816"/>
              </a:cxn>
              <a:cxn ang="0">
                <a:pos x="288" y="912"/>
              </a:cxn>
              <a:cxn ang="0">
                <a:pos x="384" y="1008"/>
              </a:cxn>
              <a:cxn ang="0">
                <a:pos x="488" y="1008"/>
              </a:cxn>
              <a:cxn ang="0">
                <a:pos x="576" y="912"/>
              </a:cxn>
              <a:cxn ang="0">
                <a:pos x="720" y="864"/>
              </a:cxn>
              <a:cxn ang="0">
                <a:pos x="864" y="864"/>
              </a:cxn>
              <a:cxn ang="0">
                <a:pos x="912" y="672"/>
              </a:cxn>
              <a:cxn ang="0">
                <a:pos x="864" y="576"/>
              </a:cxn>
              <a:cxn ang="0">
                <a:pos x="912" y="480"/>
              </a:cxn>
              <a:cxn ang="0">
                <a:pos x="960" y="384"/>
              </a:cxn>
              <a:cxn ang="0">
                <a:pos x="912" y="240"/>
              </a:cxn>
              <a:cxn ang="0">
                <a:pos x="792" y="224"/>
              </a:cxn>
              <a:cxn ang="0">
                <a:pos x="672" y="96"/>
              </a:cxn>
              <a:cxn ang="0">
                <a:pos x="624" y="0"/>
              </a:cxn>
              <a:cxn ang="0">
                <a:pos x="480" y="0"/>
              </a:cxn>
            </a:cxnLst>
            <a:rect l="0" t="0" r="r" b="b"/>
            <a:pathLst>
              <a:path w="960" h="1008">
                <a:moveTo>
                  <a:pt x="480" y="0"/>
                </a:moveTo>
                <a:lnTo>
                  <a:pt x="144" y="144"/>
                </a:lnTo>
                <a:lnTo>
                  <a:pt x="56" y="272"/>
                </a:lnTo>
                <a:lnTo>
                  <a:pt x="48" y="624"/>
                </a:lnTo>
                <a:lnTo>
                  <a:pt x="0" y="672"/>
                </a:lnTo>
                <a:lnTo>
                  <a:pt x="48" y="816"/>
                </a:lnTo>
                <a:lnTo>
                  <a:pt x="288" y="912"/>
                </a:lnTo>
                <a:lnTo>
                  <a:pt x="384" y="1008"/>
                </a:lnTo>
                <a:lnTo>
                  <a:pt x="488" y="1008"/>
                </a:lnTo>
                <a:lnTo>
                  <a:pt x="576" y="912"/>
                </a:lnTo>
                <a:lnTo>
                  <a:pt x="720" y="864"/>
                </a:lnTo>
                <a:lnTo>
                  <a:pt x="864" y="864"/>
                </a:lnTo>
                <a:lnTo>
                  <a:pt x="912" y="672"/>
                </a:lnTo>
                <a:lnTo>
                  <a:pt x="864" y="576"/>
                </a:lnTo>
                <a:lnTo>
                  <a:pt x="912" y="480"/>
                </a:lnTo>
                <a:lnTo>
                  <a:pt x="960" y="384"/>
                </a:lnTo>
                <a:lnTo>
                  <a:pt x="912" y="240"/>
                </a:lnTo>
                <a:lnTo>
                  <a:pt x="792" y="224"/>
                </a:lnTo>
                <a:lnTo>
                  <a:pt x="672" y="96"/>
                </a:lnTo>
                <a:lnTo>
                  <a:pt x="624" y="0"/>
                </a:lnTo>
                <a:lnTo>
                  <a:pt x="480" y="0"/>
                </a:lnTo>
                <a:close/>
              </a:path>
            </a:pathLst>
          </a:custGeom>
          <a:solidFill>
            <a:srgbClr val="00FFFF"/>
          </a:solidFill>
          <a:ln w="28575" cap="flat" cmpd="sng">
            <a:solidFill>
              <a:srgbClr val="F2182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40" name="Freeform 312"/>
          <p:cNvSpPr>
            <a:spLocks/>
          </p:cNvSpPr>
          <p:nvPr/>
        </p:nvSpPr>
        <p:spPr bwMode="auto">
          <a:xfrm>
            <a:off x="2356822" y="3070993"/>
            <a:ext cx="1032690" cy="118094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44" y="144"/>
              </a:cxn>
              <a:cxn ang="0">
                <a:pos x="56" y="272"/>
              </a:cxn>
              <a:cxn ang="0">
                <a:pos x="48" y="624"/>
              </a:cxn>
              <a:cxn ang="0">
                <a:pos x="0" y="672"/>
              </a:cxn>
              <a:cxn ang="0">
                <a:pos x="48" y="816"/>
              </a:cxn>
              <a:cxn ang="0">
                <a:pos x="288" y="912"/>
              </a:cxn>
              <a:cxn ang="0">
                <a:pos x="384" y="1008"/>
              </a:cxn>
              <a:cxn ang="0">
                <a:pos x="488" y="1008"/>
              </a:cxn>
              <a:cxn ang="0">
                <a:pos x="576" y="912"/>
              </a:cxn>
              <a:cxn ang="0">
                <a:pos x="720" y="864"/>
              </a:cxn>
              <a:cxn ang="0">
                <a:pos x="864" y="864"/>
              </a:cxn>
              <a:cxn ang="0">
                <a:pos x="912" y="672"/>
              </a:cxn>
              <a:cxn ang="0">
                <a:pos x="864" y="576"/>
              </a:cxn>
              <a:cxn ang="0">
                <a:pos x="912" y="480"/>
              </a:cxn>
              <a:cxn ang="0">
                <a:pos x="960" y="384"/>
              </a:cxn>
              <a:cxn ang="0">
                <a:pos x="912" y="240"/>
              </a:cxn>
              <a:cxn ang="0">
                <a:pos x="792" y="224"/>
              </a:cxn>
              <a:cxn ang="0">
                <a:pos x="672" y="96"/>
              </a:cxn>
              <a:cxn ang="0">
                <a:pos x="624" y="0"/>
              </a:cxn>
              <a:cxn ang="0">
                <a:pos x="480" y="0"/>
              </a:cxn>
            </a:cxnLst>
            <a:rect l="0" t="0" r="r" b="b"/>
            <a:pathLst>
              <a:path w="960" h="1008">
                <a:moveTo>
                  <a:pt x="480" y="0"/>
                </a:moveTo>
                <a:lnTo>
                  <a:pt x="144" y="144"/>
                </a:lnTo>
                <a:lnTo>
                  <a:pt x="56" y="272"/>
                </a:lnTo>
                <a:lnTo>
                  <a:pt x="48" y="624"/>
                </a:lnTo>
                <a:lnTo>
                  <a:pt x="0" y="672"/>
                </a:lnTo>
                <a:lnTo>
                  <a:pt x="48" y="816"/>
                </a:lnTo>
                <a:lnTo>
                  <a:pt x="288" y="912"/>
                </a:lnTo>
                <a:lnTo>
                  <a:pt x="384" y="1008"/>
                </a:lnTo>
                <a:lnTo>
                  <a:pt x="488" y="1008"/>
                </a:lnTo>
                <a:lnTo>
                  <a:pt x="576" y="912"/>
                </a:lnTo>
                <a:lnTo>
                  <a:pt x="720" y="864"/>
                </a:lnTo>
                <a:lnTo>
                  <a:pt x="864" y="864"/>
                </a:lnTo>
                <a:lnTo>
                  <a:pt x="912" y="672"/>
                </a:lnTo>
                <a:lnTo>
                  <a:pt x="864" y="576"/>
                </a:lnTo>
                <a:lnTo>
                  <a:pt x="912" y="480"/>
                </a:lnTo>
                <a:lnTo>
                  <a:pt x="960" y="384"/>
                </a:lnTo>
                <a:lnTo>
                  <a:pt x="912" y="240"/>
                </a:lnTo>
                <a:lnTo>
                  <a:pt x="792" y="224"/>
                </a:lnTo>
                <a:lnTo>
                  <a:pt x="672" y="96"/>
                </a:lnTo>
                <a:lnTo>
                  <a:pt x="624" y="0"/>
                </a:lnTo>
                <a:lnTo>
                  <a:pt x="480" y="0"/>
                </a:lnTo>
                <a:close/>
              </a:path>
            </a:pathLst>
          </a:custGeom>
          <a:solidFill>
            <a:srgbClr val="00FFFF"/>
          </a:solidFill>
          <a:ln w="28575" cap="flat" cmpd="sng">
            <a:solidFill>
              <a:srgbClr val="F2182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43" name="Freeform 312"/>
          <p:cNvSpPr>
            <a:spLocks/>
          </p:cNvSpPr>
          <p:nvPr/>
        </p:nvSpPr>
        <p:spPr bwMode="auto">
          <a:xfrm>
            <a:off x="2814022" y="1927993"/>
            <a:ext cx="1032690" cy="118094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44" y="144"/>
              </a:cxn>
              <a:cxn ang="0">
                <a:pos x="56" y="272"/>
              </a:cxn>
              <a:cxn ang="0">
                <a:pos x="48" y="624"/>
              </a:cxn>
              <a:cxn ang="0">
                <a:pos x="0" y="672"/>
              </a:cxn>
              <a:cxn ang="0">
                <a:pos x="48" y="816"/>
              </a:cxn>
              <a:cxn ang="0">
                <a:pos x="288" y="912"/>
              </a:cxn>
              <a:cxn ang="0">
                <a:pos x="384" y="1008"/>
              </a:cxn>
              <a:cxn ang="0">
                <a:pos x="488" y="1008"/>
              </a:cxn>
              <a:cxn ang="0">
                <a:pos x="576" y="912"/>
              </a:cxn>
              <a:cxn ang="0">
                <a:pos x="720" y="864"/>
              </a:cxn>
              <a:cxn ang="0">
                <a:pos x="864" y="864"/>
              </a:cxn>
              <a:cxn ang="0">
                <a:pos x="912" y="672"/>
              </a:cxn>
              <a:cxn ang="0">
                <a:pos x="864" y="576"/>
              </a:cxn>
              <a:cxn ang="0">
                <a:pos x="912" y="480"/>
              </a:cxn>
              <a:cxn ang="0">
                <a:pos x="960" y="384"/>
              </a:cxn>
              <a:cxn ang="0">
                <a:pos x="912" y="240"/>
              </a:cxn>
              <a:cxn ang="0">
                <a:pos x="792" y="224"/>
              </a:cxn>
              <a:cxn ang="0">
                <a:pos x="672" y="96"/>
              </a:cxn>
              <a:cxn ang="0">
                <a:pos x="624" y="0"/>
              </a:cxn>
              <a:cxn ang="0">
                <a:pos x="480" y="0"/>
              </a:cxn>
            </a:cxnLst>
            <a:rect l="0" t="0" r="r" b="b"/>
            <a:pathLst>
              <a:path w="960" h="1008">
                <a:moveTo>
                  <a:pt x="480" y="0"/>
                </a:moveTo>
                <a:lnTo>
                  <a:pt x="144" y="144"/>
                </a:lnTo>
                <a:lnTo>
                  <a:pt x="56" y="272"/>
                </a:lnTo>
                <a:lnTo>
                  <a:pt x="48" y="624"/>
                </a:lnTo>
                <a:lnTo>
                  <a:pt x="0" y="672"/>
                </a:lnTo>
                <a:lnTo>
                  <a:pt x="48" y="816"/>
                </a:lnTo>
                <a:lnTo>
                  <a:pt x="288" y="912"/>
                </a:lnTo>
                <a:lnTo>
                  <a:pt x="384" y="1008"/>
                </a:lnTo>
                <a:lnTo>
                  <a:pt x="488" y="1008"/>
                </a:lnTo>
                <a:lnTo>
                  <a:pt x="576" y="912"/>
                </a:lnTo>
                <a:lnTo>
                  <a:pt x="720" y="864"/>
                </a:lnTo>
                <a:lnTo>
                  <a:pt x="864" y="864"/>
                </a:lnTo>
                <a:lnTo>
                  <a:pt x="912" y="672"/>
                </a:lnTo>
                <a:lnTo>
                  <a:pt x="864" y="576"/>
                </a:lnTo>
                <a:lnTo>
                  <a:pt x="912" y="480"/>
                </a:lnTo>
                <a:lnTo>
                  <a:pt x="960" y="384"/>
                </a:lnTo>
                <a:lnTo>
                  <a:pt x="912" y="240"/>
                </a:lnTo>
                <a:lnTo>
                  <a:pt x="792" y="224"/>
                </a:lnTo>
                <a:lnTo>
                  <a:pt x="672" y="96"/>
                </a:lnTo>
                <a:lnTo>
                  <a:pt x="624" y="0"/>
                </a:lnTo>
                <a:lnTo>
                  <a:pt x="480" y="0"/>
                </a:lnTo>
                <a:close/>
              </a:path>
            </a:pathLst>
          </a:custGeom>
          <a:solidFill>
            <a:srgbClr val="00FFFF"/>
          </a:solidFill>
          <a:ln w="28575" cap="flat" cmpd="sng">
            <a:solidFill>
              <a:srgbClr val="F2182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42" name="Freeform 312"/>
          <p:cNvSpPr>
            <a:spLocks/>
          </p:cNvSpPr>
          <p:nvPr/>
        </p:nvSpPr>
        <p:spPr bwMode="auto">
          <a:xfrm>
            <a:off x="4642822" y="4213993"/>
            <a:ext cx="1032690" cy="118094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44" y="144"/>
              </a:cxn>
              <a:cxn ang="0">
                <a:pos x="56" y="272"/>
              </a:cxn>
              <a:cxn ang="0">
                <a:pos x="48" y="624"/>
              </a:cxn>
              <a:cxn ang="0">
                <a:pos x="0" y="672"/>
              </a:cxn>
              <a:cxn ang="0">
                <a:pos x="48" y="816"/>
              </a:cxn>
              <a:cxn ang="0">
                <a:pos x="288" y="912"/>
              </a:cxn>
              <a:cxn ang="0">
                <a:pos x="384" y="1008"/>
              </a:cxn>
              <a:cxn ang="0">
                <a:pos x="488" y="1008"/>
              </a:cxn>
              <a:cxn ang="0">
                <a:pos x="576" y="912"/>
              </a:cxn>
              <a:cxn ang="0">
                <a:pos x="720" y="864"/>
              </a:cxn>
              <a:cxn ang="0">
                <a:pos x="864" y="864"/>
              </a:cxn>
              <a:cxn ang="0">
                <a:pos x="912" y="672"/>
              </a:cxn>
              <a:cxn ang="0">
                <a:pos x="864" y="576"/>
              </a:cxn>
              <a:cxn ang="0">
                <a:pos x="912" y="480"/>
              </a:cxn>
              <a:cxn ang="0">
                <a:pos x="960" y="384"/>
              </a:cxn>
              <a:cxn ang="0">
                <a:pos x="912" y="240"/>
              </a:cxn>
              <a:cxn ang="0">
                <a:pos x="792" y="224"/>
              </a:cxn>
              <a:cxn ang="0">
                <a:pos x="672" y="96"/>
              </a:cxn>
              <a:cxn ang="0">
                <a:pos x="624" y="0"/>
              </a:cxn>
              <a:cxn ang="0">
                <a:pos x="480" y="0"/>
              </a:cxn>
            </a:cxnLst>
            <a:rect l="0" t="0" r="r" b="b"/>
            <a:pathLst>
              <a:path w="960" h="1008">
                <a:moveTo>
                  <a:pt x="480" y="0"/>
                </a:moveTo>
                <a:lnTo>
                  <a:pt x="144" y="144"/>
                </a:lnTo>
                <a:lnTo>
                  <a:pt x="56" y="272"/>
                </a:lnTo>
                <a:lnTo>
                  <a:pt x="48" y="624"/>
                </a:lnTo>
                <a:lnTo>
                  <a:pt x="0" y="672"/>
                </a:lnTo>
                <a:lnTo>
                  <a:pt x="48" y="816"/>
                </a:lnTo>
                <a:lnTo>
                  <a:pt x="288" y="912"/>
                </a:lnTo>
                <a:lnTo>
                  <a:pt x="384" y="1008"/>
                </a:lnTo>
                <a:lnTo>
                  <a:pt x="488" y="1008"/>
                </a:lnTo>
                <a:lnTo>
                  <a:pt x="576" y="912"/>
                </a:lnTo>
                <a:lnTo>
                  <a:pt x="720" y="864"/>
                </a:lnTo>
                <a:lnTo>
                  <a:pt x="864" y="864"/>
                </a:lnTo>
                <a:lnTo>
                  <a:pt x="912" y="672"/>
                </a:lnTo>
                <a:lnTo>
                  <a:pt x="864" y="576"/>
                </a:lnTo>
                <a:lnTo>
                  <a:pt x="912" y="480"/>
                </a:lnTo>
                <a:lnTo>
                  <a:pt x="960" y="384"/>
                </a:lnTo>
                <a:lnTo>
                  <a:pt x="912" y="240"/>
                </a:lnTo>
                <a:lnTo>
                  <a:pt x="792" y="224"/>
                </a:lnTo>
                <a:lnTo>
                  <a:pt x="672" y="96"/>
                </a:lnTo>
                <a:lnTo>
                  <a:pt x="624" y="0"/>
                </a:lnTo>
                <a:lnTo>
                  <a:pt x="480" y="0"/>
                </a:lnTo>
                <a:close/>
              </a:path>
            </a:pathLst>
          </a:custGeom>
          <a:solidFill>
            <a:srgbClr val="00FFFF"/>
          </a:solidFill>
          <a:ln w="28575" cap="flat" cmpd="sng">
            <a:solidFill>
              <a:srgbClr val="F2182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47393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is </a:t>
            </a:r>
            <a:r>
              <a:rPr lang="en-US" dirty="0">
                <a:solidFill>
                  <a:schemeClr val="bg1"/>
                </a:solidFill>
              </a:rPr>
              <a:t>Aggregate </a:t>
            </a:r>
            <a:r>
              <a:rPr lang="en-US" dirty="0" smtClean="0">
                <a:solidFill>
                  <a:schemeClr val="bg1"/>
                </a:solidFill>
              </a:rPr>
              <a:t>Structure expressed in Mercury </a:t>
            </a:r>
            <a:r>
              <a:rPr lang="en-US" dirty="0" err="1" smtClean="0">
                <a:solidFill>
                  <a:schemeClr val="bg1"/>
                </a:solidFill>
              </a:rPr>
              <a:t>Porosimetry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18" name="Group 209"/>
          <p:cNvGrpSpPr>
            <a:grpSpLocks/>
          </p:cNvGrpSpPr>
          <p:nvPr/>
        </p:nvGrpSpPr>
        <p:grpSpPr bwMode="auto">
          <a:xfrm>
            <a:off x="2286001" y="4389439"/>
            <a:ext cx="1042371" cy="1135829"/>
            <a:chOff x="2213" y="1489"/>
            <a:chExt cx="969" cy="1046"/>
          </a:xfrm>
        </p:grpSpPr>
        <p:sp>
          <p:nvSpPr>
            <p:cNvPr id="1020" name="AutoShape 211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1" name="AutoShape 212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2" name="AutoShape 213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3" name="AutoShape 214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4" name="AutoShape 215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5" name="AutoShape 216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6" name="AutoShape 217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7" name="AutoShape 218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8" name="AutoShape 219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29" name="AutoShape 220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0" name="AutoShape 221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1" name="AutoShape 222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2" name="AutoShape 223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3" name="AutoShape 224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4" name="AutoShape 225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5" name="AutoShape 226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6" name="AutoShape 227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7" name="AutoShape 228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8" name="AutoShape 229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39" name="AutoShape 230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0" name="AutoShape 231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1" name="AutoShape 232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2" name="AutoShape 233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3" name="AutoShape 234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4" name="AutoShape 235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5" name="AutoShape 236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6" name="AutoShape 237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7" name="AutoShape 238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8" name="AutoShape 239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49" name="AutoShape 240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0" name="AutoShape 241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1" name="AutoShape 242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2" name="AutoShape 243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3" name="AutoShape 244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4" name="AutoShape 245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5" name="AutoShape 246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6" name="AutoShape 247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7" name="AutoShape 248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8" name="AutoShape 249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59" name="AutoShape 250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0" name="AutoShape 251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1" name="AutoShape 252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2" name="AutoShape 253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3" name="AutoShape 254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4" name="AutoShape 255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5" name="AutoShape 256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6" name="AutoShape 257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7" name="AutoShape 258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68" name="AutoShape 259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</p:grpSp>
      <p:sp>
        <p:nvSpPr>
          <p:cNvPr id="1121" name="Freeform 312"/>
          <p:cNvSpPr>
            <a:spLocks/>
          </p:cNvSpPr>
          <p:nvPr/>
        </p:nvSpPr>
        <p:spPr bwMode="auto">
          <a:xfrm>
            <a:off x="4062250" y="2385193"/>
            <a:ext cx="990600" cy="125714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44" y="144"/>
              </a:cxn>
              <a:cxn ang="0">
                <a:pos x="56" y="272"/>
              </a:cxn>
              <a:cxn ang="0">
                <a:pos x="48" y="624"/>
              </a:cxn>
              <a:cxn ang="0">
                <a:pos x="0" y="672"/>
              </a:cxn>
              <a:cxn ang="0">
                <a:pos x="48" y="816"/>
              </a:cxn>
              <a:cxn ang="0">
                <a:pos x="288" y="912"/>
              </a:cxn>
              <a:cxn ang="0">
                <a:pos x="384" y="1008"/>
              </a:cxn>
              <a:cxn ang="0">
                <a:pos x="488" y="1008"/>
              </a:cxn>
              <a:cxn ang="0">
                <a:pos x="576" y="912"/>
              </a:cxn>
              <a:cxn ang="0">
                <a:pos x="720" y="864"/>
              </a:cxn>
              <a:cxn ang="0">
                <a:pos x="864" y="864"/>
              </a:cxn>
              <a:cxn ang="0">
                <a:pos x="912" y="672"/>
              </a:cxn>
              <a:cxn ang="0">
                <a:pos x="864" y="576"/>
              </a:cxn>
              <a:cxn ang="0">
                <a:pos x="912" y="480"/>
              </a:cxn>
              <a:cxn ang="0">
                <a:pos x="960" y="384"/>
              </a:cxn>
              <a:cxn ang="0">
                <a:pos x="912" y="240"/>
              </a:cxn>
              <a:cxn ang="0">
                <a:pos x="792" y="224"/>
              </a:cxn>
              <a:cxn ang="0">
                <a:pos x="672" y="96"/>
              </a:cxn>
              <a:cxn ang="0">
                <a:pos x="624" y="0"/>
              </a:cxn>
              <a:cxn ang="0">
                <a:pos x="480" y="0"/>
              </a:cxn>
            </a:cxnLst>
            <a:rect l="0" t="0" r="r" b="b"/>
            <a:pathLst>
              <a:path w="960" h="1008">
                <a:moveTo>
                  <a:pt x="480" y="0"/>
                </a:moveTo>
                <a:lnTo>
                  <a:pt x="144" y="144"/>
                </a:lnTo>
                <a:lnTo>
                  <a:pt x="56" y="272"/>
                </a:lnTo>
                <a:lnTo>
                  <a:pt x="48" y="624"/>
                </a:lnTo>
                <a:lnTo>
                  <a:pt x="0" y="672"/>
                </a:lnTo>
                <a:lnTo>
                  <a:pt x="48" y="816"/>
                </a:lnTo>
                <a:lnTo>
                  <a:pt x="288" y="912"/>
                </a:lnTo>
                <a:lnTo>
                  <a:pt x="384" y="1008"/>
                </a:lnTo>
                <a:lnTo>
                  <a:pt x="488" y="1008"/>
                </a:lnTo>
                <a:lnTo>
                  <a:pt x="576" y="912"/>
                </a:lnTo>
                <a:lnTo>
                  <a:pt x="720" y="864"/>
                </a:lnTo>
                <a:lnTo>
                  <a:pt x="864" y="864"/>
                </a:lnTo>
                <a:lnTo>
                  <a:pt x="912" y="672"/>
                </a:lnTo>
                <a:lnTo>
                  <a:pt x="864" y="576"/>
                </a:lnTo>
                <a:lnTo>
                  <a:pt x="912" y="480"/>
                </a:lnTo>
                <a:lnTo>
                  <a:pt x="960" y="384"/>
                </a:lnTo>
                <a:lnTo>
                  <a:pt x="912" y="240"/>
                </a:lnTo>
                <a:lnTo>
                  <a:pt x="792" y="224"/>
                </a:lnTo>
                <a:lnTo>
                  <a:pt x="672" y="96"/>
                </a:lnTo>
                <a:lnTo>
                  <a:pt x="624" y="0"/>
                </a:lnTo>
                <a:lnTo>
                  <a:pt x="480" y="0"/>
                </a:lnTo>
                <a:close/>
              </a:path>
            </a:pathLst>
          </a:custGeom>
          <a:solidFill>
            <a:srgbClr val="00FFFF"/>
          </a:solidFill>
          <a:ln w="28575" cap="flat" cmpd="sng">
            <a:solidFill>
              <a:srgbClr val="F2182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2" name="AutoShape 313"/>
          <p:cNvSpPr>
            <a:spLocks noChangeArrowheads="1"/>
          </p:cNvSpPr>
          <p:nvPr/>
        </p:nvSpPr>
        <p:spPr bwMode="auto">
          <a:xfrm rot="1779376">
            <a:off x="4483949" y="2971074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3" name="AutoShape 314"/>
          <p:cNvSpPr>
            <a:spLocks noChangeArrowheads="1"/>
          </p:cNvSpPr>
          <p:nvPr/>
        </p:nvSpPr>
        <p:spPr bwMode="auto">
          <a:xfrm rot="1779376">
            <a:off x="4543114" y="2863715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4" name="AutoShape 315"/>
          <p:cNvSpPr>
            <a:spLocks noChangeArrowheads="1"/>
          </p:cNvSpPr>
          <p:nvPr/>
        </p:nvSpPr>
        <p:spPr bwMode="auto">
          <a:xfrm rot="1779376">
            <a:off x="4595824" y="2965651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5" name="AutoShape 316"/>
          <p:cNvSpPr>
            <a:spLocks noChangeArrowheads="1"/>
          </p:cNvSpPr>
          <p:nvPr/>
        </p:nvSpPr>
        <p:spPr bwMode="auto">
          <a:xfrm rot="1779376">
            <a:off x="4544189" y="3136991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6" name="AutoShape 317"/>
          <p:cNvSpPr>
            <a:spLocks noChangeArrowheads="1"/>
          </p:cNvSpPr>
          <p:nvPr/>
        </p:nvSpPr>
        <p:spPr bwMode="auto">
          <a:xfrm rot="1779376">
            <a:off x="4423709" y="3077348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7" name="AutoShape 318"/>
          <p:cNvSpPr>
            <a:spLocks noChangeArrowheads="1"/>
          </p:cNvSpPr>
          <p:nvPr/>
        </p:nvSpPr>
        <p:spPr bwMode="auto">
          <a:xfrm rot="1779376">
            <a:off x="4370999" y="2977580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8" name="AutoShape 319"/>
          <p:cNvSpPr>
            <a:spLocks noChangeArrowheads="1"/>
          </p:cNvSpPr>
          <p:nvPr/>
        </p:nvSpPr>
        <p:spPr bwMode="auto">
          <a:xfrm rot="1779376">
            <a:off x="4431239" y="2870222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29" name="AutoShape 320"/>
          <p:cNvSpPr>
            <a:spLocks noChangeArrowheads="1"/>
          </p:cNvSpPr>
          <p:nvPr/>
        </p:nvSpPr>
        <p:spPr bwMode="auto">
          <a:xfrm rot="1779376">
            <a:off x="4819573" y="3197719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0" name="AutoShape 321"/>
          <p:cNvSpPr>
            <a:spLocks noChangeArrowheads="1"/>
          </p:cNvSpPr>
          <p:nvPr/>
        </p:nvSpPr>
        <p:spPr bwMode="auto">
          <a:xfrm rot="1779376">
            <a:off x="4878738" y="3090361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1" name="AutoShape 322"/>
          <p:cNvSpPr>
            <a:spLocks noChangeArrowheads="1"/>
          </p:cNvSpPr>
          <p:nvPr/>
        </p:nvSpPr>
        <p:spPr bwMode="auto">
          <a:xfrm rot="1779376">
            <a:off x="4932524" y="3192297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2" name="AutoShape 323"/>
          <p:cNvSpPr>
            <a:spLocks noChangeArrowheads="1"/>
          </p:cNvSpPr>
          <p:nvPr/>
        </p:nvSpPr>
        <p:spPr bwMode="auto">
          <a:xfrm rot="1779376">
            <a:off x="4872283" y="3298571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3" name="AutoShape 324"/>
          <p:cNvSpPr>
            <a:spLocks noChangeArrowheads="1"/>
          </p:cNvSpPr>
          <p:nvPr/>
        </p:nvSpPr>
        <p:spPr bwMode="auto">
          <a:xfrm rot="1779376">
            <a:off x="4759333" y="3303993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4" name="AutoShape 325"/>
          <p:cNvSpPr>
            <a:spLocks noChangeArrowheads="1"/>
          </p:cNvSpPr>
          <p:nvPr/>
        </p:nvSpPr>
        <p:spPr bwMode="auto">
          <a:xfrm rot="1779376">
            <a:off x="4706623" y="3203141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5" name="AutoShape 326"/>
          <p:cNvSpPr>
            <a:spLocks noChangeArrowheads="1"/>
          </p:cNvSpPr>
          <p:nvPr/>
        </p:nvSpPr>
        <p:spPr bwMode="auto">
          <a:xfrm rot="1779376">
            <a:off x="4750727" y="2980833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6" name="AutoShape 327"/>
          <p:cNvSpPr>
            <a:spLocks noChangeArrowheads="1"/>
          </p:cNvSpPr>
          <p:nvPr/>
        </p:nvSpPr>
        <p:spPr bwMode="auto">
          <a:xfrm rot="1779376">
            <a:off x="4462435" y="3396171"/>
            <a:ext cx="95739" cy="93261"/>
          </a:xfrm>
          <a:prstGeom prst="hexagon">
            <a:avLst>
              <a:gd name="adj" fmla="val 2587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7" name="AutoShape 328"/>
          <p:cNvSpPr>
            <a:spLocks noChangeArrowheads="1"/>
          </p:cNvSpPr>
          <p:nvPr/>
        </p:nvSpPr>
        <p:spPr bwMode="auto">
          <a:xfrm rot="1779376">
            <a:off x="4740935" y="3141849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8" name="AutoShape 329"/>
          <p:cNvSpPr>
            <a:spLocks noChangeArrowheads="1"/>
          </p:cNvSpPr>
          <p:nvPr/>
        </p:nvSpPr>
        <p:spPr bwMode="auto">
          <a:xfrm rot="1779376">
            <a:off x="4647458" y="3345201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39" name="AutoShape 330"/>
          <p:cNvSpPr>
            <a:spLocks noChangeArrowheads="1"/>
          </p:cNvSpPr>
          <p:nvPr/>
        </p:nvSpPr>
        <p:spPr bwMode="auto">
          <a:xfrm rot="1779376">
            <a:off x="4515145" y="3497022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0" name="AutoShape 331"/>
          <p:cNvSpPr>
            <a:spLocks noChangeArrowheads="1"/>
          </p:cNvSpPr>
          <p:nvPr/>
        </p:nvSpPr>
        <p:spPr bwMode="auto">
          <a:xfrm rot="1779376">
            <a:off x="4401119" y="3503528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1" name="AutoShape 332"/>
          <p:cNvSpPr>
            <a:spLocks noChangeArrowheads="1"/>
          </p:cNvSpPr>
          <p:nvPr/>
        </p:nvSpPr>
        <p:spPr bwMode="auto">
          <a:xfrm rot="1779376">
            <a:off x="4349484" y="3401592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2" name="AutoShape 333"/>
          <p:cNvSpPr>
            <a:spLocks noChangeArrowheads="1"/>
          </p:cNvSpPr>
          <p:nvPr/>
        </p:nvSpPr>
        <p:spPr bwMode="auto">
          <a:xfrm rot="1779376">
            <a:off x="4234382" y="3189044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3" name="AutoShape 334"/>
          <p:cNvSpPr>
            <a:spLocks noChangeArrowheads="1"/>
          </p:cNvSpPr>
          <p:nvPr/>
        </p:nvSpPr>
        <p:spPr bwMode="auto">
          <a:xfrm rot="1779376">
            <a:off x="4867980" y="2822508"/>
            <a:ext cx="95739" cy="93261"/>
          </a:xfrm>
          <a:prstGeom prst="hexagon">
            <a:avLst>
              <a:gd name="adj" fmla="val 2587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4" name="AutoShape 335"/>
          <p:cNvSpPr>
            <a:spLocks noChangeArrowheads="1"/>
          </p:cNvSpPr>
          <p:nvPr/>
        </p:nvSpPr>
        <p:spPr bwMode="auto">
          <a:xfrm rot="1779376">
            <a:off x="4927145" y="2715148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5" name="AutoShape 336"/>
          <p:cNvSpPr>
            <a:spLocks noChangeArrowheads="1"/>
          </p:cNvSpPr>
          <p:nvPr/>
        </p:nvSpPr>
        <p:spPr bwMode="auto">
          <a:xfrm rot="1779376">
            <a:off x="4980931" y="2816000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6" name="AutoShape 337"/>
          <p:cNvSpPr>
            <a:spLocks noChangeArrowheads="1"/>
          </p:cNvSpPr>
          <p:nvPr/>
        </p:nvSpPr>
        <p:spPr bwMode="auto">
          <a:xfrm rot="1779376">
            <a:off x="4920691" y="2923359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7" name="AutoShape 338"/>
          <p:cNvSpPr>
            <a:spLocks noChangeArrowheads="1"/>
          </p:cNvSpPr>
          <p:nvPr/>
        </p:nvSpPr>
        <p:spPr bwMode="auto">
          <a:xfrm rot="1779376">
            <a:off x="4806665" y="2929865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8" name="AutoShape 339"/>
          <p:cNvSpPr>
            <a:spLocks noChangeArrowheads="1"/>
          </p:cNvSpPr>
          <p:nvPr/>
        </p:nvSpPr>
        <p:spPr bwMode="auto">
          <a:xfrm rot="1779376">
            <a:off x="4755030" y="2827929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49" name="AutoShape 340"/>
          <p:cNvSpPr>
            <a:spLocks noChangeArrowheads="1"/>
          </p:cNvSpPr>
          <p:nvPr/>
        </p:nvSpPr>
        <p:spPr bwMode="auto">
          <a:xfrm rot="1779376">
            <a:off x="4815270" y="2721655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0" name="AutoShape 341"/>
          <p:cNvSpPr>
            <a:spLocks noChangeArrowheads="1"/>
          </p:cNvSpPr>
          <p:nvPr/>
        </p:nvSpPr>
        <p:spPr bwMode="auto">
          <a:xfrm rot="1779376">
            <a:off x="4146173" y="3181454"/>
            <a:ext cx="95739" cy="93261"/>
          </a:xfrm>
          <a:prstGeom prst="hexagon">
            <a:avLst>
              <a:gd name="adj" fmla="val 2587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1" name="AutoShape 342"/>
          <p:cNvSpPr>
            <a:spLocks noChangeArrowheads="1"/>
          </p:cNvSpPr>
          <p:nvPr/>
        </p:nvSpPr>
        <p:spPr bwMode="auto">
          <a:xfrm rot="1779376">
            <a:off x="4182748" y="2980833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2" name="AutoShape 343"/>
          <p:cNvSpPr>
            <a:spLocks noChangeArrowheads="1"/>
          </p:cNvSpPr>
          <p:nvPr/>
        </p:nvSpPr>
        <p:spPr bwMode="auto">
          <a:xfrm rot="1779376">
            <a:off x="4234382" y="3345201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3" name="AutoShape 344"/>
          <p:cNvSpPr>
            <a:spLocks noChangeArrowheads="1"/>
          </p:cNvSpPr>
          <p:nvPr/>
        </p:nvSpPr>
        <p:spPr bwMode="auto">
          <a:xfrm rot="1779376">
            <a:off x="4198884" y="3282305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4" name="AutoShape 345"/>
          <p:cNvSpPr>
            <a:spLocks noChangeArrowheads="1"/>
          </p:cNvSpPr>
          <p:nvPr/>
        </p:nvSpPr>
        <p:spPr bwMode="auto">
          <a:xfrm rot="1779376">
            <a:off x="4084857" y="3288811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5" name="AutoShape 346"/>
          <p:cNvSpPr>
            <a:spLocks noChangeArrowheads="1"/>
          </p:cNvSpPr>
          <p:nvPr/>
        </p:nvSpPr>
        <p:spPr bwMode="auto">
          <a:xfrm rot="1779376">
            <a:off x="4033223" y="3186875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6" name="AutoShape 347"/>
          <p:cNvSpPr>
            <a:spLocks noChangeArrowheads="1"/>
          </p:cNvSpPr>
          <p:nvPr/>
        </p:nvSpPr>
        <p:spPr bwMode="auto">
          <a:xfrm rot="1779376">
            <a:off x="4093463" y="3080601"/>
            <a:ext cx="94663" cy="92176"/>
          </a:xfrm>
          <a:prstGeom prst="hexagon">
            <a:avLst>
              <a:gd name="adj" fmla="val 25882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7" name="AutoShape 348"/>
          <p:cNvSpPr>
            <a:spLocks noChangeArrowheads="1"/>
          </p:cNvSpPr>
          <p:nvPr/>
        </p:nvSpPr>
        <p:spPr bwMode="auto">
          <a:xfrm rot="1779376">
            <a:off x="4203187" y="2742259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8" name="AutoShape 349"/>
          <p:cNvSpPr>
            <a:spLocks noChangeArrowheads="1"/>
          </p:cNvSpPr>
          <p:nvPr/>
        </p:nvSpPr>
        <p:spPr bwMode="auto">
          <a:xfrm rot="1779376">
            <a:off x="4286017" y="2564413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59" name="AutoShape 350"/>
          <p:cNvSpPr>
            <a:spLocks noChangeArrowheads="1"/>
          </p:cNvSpPr>
          <p:nvPr/>
        </p:nvSpPr>
        <p:spPr bwMode="auto">
          <a:xfrm rot="1779376">
            <a:off x="4337651" y="2720570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0" name="AutoShape 351"/>
          <p:cNvSpPr>
            <a:spLocks noChangeArrowheads="1"/>
          </p:cNvSpPr>
          <p:nvPr/>
        </p:nvSpPr>
        <p:spPr bwMode="auto">
          <a:xfrm rot="1779376">
            <a:off x="4255897" y="2843111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1" name="AutoShape 352"/>
          <p:cNvSpPr>
            <a:spLocks noChangeArrowheads="1"/>
          </p:cNvSpPr>
          <p:nvPr/>
        </p:nvSpPr>
        <p:spPr bwMode="auto">
          <a:xfrm rot="1779376">
            <a:off x="4142946" y="2848533"/>
            <a:ext cx="95739" cy="92176"/>
          </a:xfrm>
          <a:prstGeom prst="hexagon">
            <a:avLst>
              <a:gd name="adj" fmla="val 26176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2" name="AutoShape 353"/>
          <p:cNvSpPr>
            <a:spLocks noChangeArrowheads="1"/>
          </p:cNvSpPr>
          <p:nvPr/>
        </p:nvSpPr>
        <p:spPr bwMode="auto">
          <a:xfrm rot="1779376">
            <a:off x="4090236" y="2747681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3" name="AutoShape 354"/>
          <p:cNvSpPr>
            <a:spLocks noChangeArrowheads="1"/>
          </p:cNvSpPr>
          <p:nvPr/>
        </p:nvSpPr>
        <p:spPr bwMode="auto">
          <a:xfrm rot="1779376">
            <a:off x="4150476" y="2641407"/>
            <a:ext cx="94663" cy="91092"/>
          </a:xfrm>
          <a:prstGeom prst="hexagon">
            <a:avLst>
              <a:gd name="adj" fmla="val 2619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4" name="AutoShape 355"/>
          <p:cNvSpPr>
            <a:spLocks noChangeArrowheads="1"/>
          </p:cNvSpPr>
          <p:nvPr/>
        </p:nvSpPr>
        <p:spPr bwMode="auto">
          <a:xfrm rot="1779376">
            <a:off x="4570006" y="2573088"/>
            <a:ext cx="95739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5" name="AutoShape 356"/>
          <p:cNvSpPr>
            <a:spLocks noChangeArrowheads="1"/>
          </p:cNvSpPr>
          <p:nvPr/>
        </p:nvSpPr>
        <p:spPr bwMode="auto">
          <a:xfrm rot="1779376">
            <a:off x="4632398" y="2461392"/>
            <a:ext cx="95739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6" name="AutoShape 357"/>
          <p:cNvSpPr>
            <a:spLocks noChangeArrowheads="1"/>
          </p:cNvSpPr>
          <p:nvPr/>
        </p:nvSpPr>
        <p:spPr bwMode="auto">
          <a:xfrm rot="1779376">
            <a:off x="4684033" y="2564413"/>
            <a:ext cx="94663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7" name="AutoShape 358"/>
          <p:cNvSpPr>
            <a:spLocks noChangeArrowheads="1"/>
          </p:cNvSpPr>
          <p:nvPr/>
        </p:nvSpPr>
        <p:spPr bwMode="auto">
          <a:xfrm rot="1779376">
            <a:off x="4621641" y="2675024"/>
            <a:ext cx="94663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8" name="AutoShape 359"/>
          <p:cNvSpPr>
            <a:spLocks noChangeArrowheads="1"/>
          </p:cNvSpPr>
          <p:nvPr/>
        </p:nvSpPr>
        <p:spPr bwMode="auto">
          <a:xfrm rot="1779376">
            <a:off x="4506539" y="2683700"/>
            <a:ext cx="95739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69" name="AutoShape 360"/>
          <p:cNvSpPr>
            <a:spLocks noChangeArrowheads="1"/>
          </p:cNvSpPr>
          <p:nvPr/>
        </p:nvSpPr>
        <p:spPr bwMode="auto">
          <a:xfrm rot="1779376">
            <a:off x="4455980" y="2580679"/>
            <a:ext cx="94663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70" name="AutoShape 361"/>
          <p:cNvSpPr>
            <a:spLocks noChangeArrowheads="1"/>
          </p:cNvSpPr>
          <p:nvPr/>
        </p:nvSpPr>
        <p:spPr bwMode="auto">
          <a:xfrm rot="1779376">
            <a:off x="4518372" y="2468983"/>
            <a:ext cx="94663" cy="96514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21828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grpSp>
        <p:nvGrpSpPr>
          <p:cNvPr id="1179" name="Group 209"/>
          <p:cNvGrpSpPr>
            <a:grpSpLocks/>
          </p:cNvGrpSpPr>
          <p:nvPr/>
        </p:nvGrpSpPr>
        <p:grpSpPr bwMode="auto">
          <a:xfrm>
            <a:off x="2819401" y="1981201"/>
            <a:ext cx="1042371" cy="1135829"/>
            <a:chOff x="2213" y="1489"/>
            <a:chExt cx="969" cy="1046"/>
          </a:xfrm>
        </p:grpSpPr>
        <p:sp>
          <p:nvSpPr>
            <p:cNvPr id="1181" name="AutoShape 211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2" name="AutoShape 212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3" name="AutoShape 213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4" name="AutoShape 214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5" name="AutoShape 215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6" name="AutoShape 216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7" name="AutoShape 217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8" name="AutoShape 218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89" name="AutoShape 219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0" name="AutoShape 220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1" name="AutoShape 221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2" name="AutoShape 222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3" name="AutoShape 223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4" name="AutoShape 224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5" name="AutoShape 225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6" name="AutoShape 226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7" name="AutoShape 227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8" name="AutoShape 228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99" name="AutoShape 229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0" name="AutoShape 230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1" name="AutoShape 231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2" name="AutoShape 232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3" name="AutoShape 233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4" name="AutoShape 234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5" name="AutoShape 235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6" name="AutoShape 236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7" name="AutoShape 237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8" name="AutoShape 238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09" name="AutoShape 239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0" name="AutoShape 240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1" name="AutoShape 241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2" name="AutoShape 242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3" name="AutoShape 243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4" name="AutoShape 244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5" name="AutoShape 245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6" name="AutoShape 246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7" name="AutoShape 247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8" name="AutoShape 248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19" name="AutoShape 249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0" name="AutoShape 250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1" name="AutoShape 251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2" name="AutoShape 252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3" name="AutoShape 253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4" name="AutoShape 254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5" name="AutoShape 255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6" name="AutoShape 256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7" name="AutoShape 257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8" name="AutoShape 258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29" name="AutoShape 259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</p:grpSp>
      <p:grpSp>
        <p:nvGrpSpPr>
          <p:cNvPr id="1230" name="Group 209"/>
          <p:cNvGrpSpPr>
            <a:grpSpLocks/>
          </p:cNvGrpSpPr>
          <p:nvPr/>
        </p:nvGrpSpPr>
        <p:grpSpPr bwMode="auto">
          <a:xfrm>
            <a:off x="2362201" y="3124201"/>
            <a:ext cx="1042371" cy="1135829"/>
            <a:chOff x="2213" y="1489"/>
            <a:chExt cx="969" cy="1046"/>
          </a:xfrm>
        </p:grpSpPr>
        <p:sp>
          <p:nvSpPr>
            <p:cNvPr id="1232" name="AutoShape 211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3" name="AutoShape 212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4" name="AutoShape 213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5" name="AutoShape 214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6" name="AutoShape 215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7" name="AutoShape 216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8" name="AutoShape 217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39" name="AutoShape 218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0" name="AutoShape 219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1" name="AutoShape 220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2" name="AutoShape 221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3" name="AutoShape 222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4" name="AutoShape 223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5" name="AutoShape 224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6" name="AutoShape 225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7" name="AutoShape 226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8" name="AutoShape 227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49" name="AutoShape 228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0" name="AutoShape 229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1" name="AutoShape 230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2" name="AutoShape 231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3" name="AutoShape 232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4" name="AutoShape 233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5" name="AutoShape 234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6" name="AutoShape 235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7" name="AutoShape 236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8" name="AutoShape 237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59" name="AutoShape 238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0" name="AutoShape 239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1" name="AutoShape 240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2" name="AutoShape 241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3" name="AutoShape 242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4" name="AutoShape 243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5" name="AutoShape 244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6" name="AutoShape 245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7" name="AutoShape 246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8" name="AutoShape 247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69" name="AutoShape 248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0" name="AutoShape 249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1" name="AutoShape 250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2" name="AutoShape 251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3" name="AutoShape 252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4" name="AutoShape 253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5" name="AutoShape 254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6" name="AutoShape 255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7" name="AutoShape 256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8" name="AutoShape 257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79" name="AutoShape 258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80" name="AutoShape 259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</p:grpSp>
      <p:grpSp>
        <p:nvGrpSpPr>
          <p:cNvPr id="1332" name="Group 209"/>
          <p:cNvGrpSpPr>
            <a:grpSpLocks/>
          </p:cNvGrpSpPr>
          <p:nvPr/>
        </p:nvGrpSpPr>
        <p:grpSpPr bwMode="auto">
          <a:xfrm>
            <a:off x="4648201" y="4267201"/>
            <a:ext cx="1042371" cy="1135829"/>
            <a:chOff x="2213" y="1489"/>
            <a:chExt cx="969" cy="1046"/>
          </a:xfrm>
        </p:grpSpPr>
        <p:sp>
          <p:nvSpPr>
            <p:cNvPr id="1334" name="AutoShape 211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35" name="AutoShape 212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36" name="AutoShape 213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37" name="AutoShape 214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38" name="AutoShape 215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39" name="AutoShape 216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0" name="AutoShape 217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1" name="AutoShape 218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2" name="AutoShape 219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3" name="AutoShape 220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4" name="AutoShape 221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5" name="AutoShape 222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6" name="AutoShape 223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7" name="AutoShape 224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8" name="AutoShape 225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49" name="AutoShape 226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0" name="AutoShape 227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1" name="AutoShape 228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2" name="AutoShape 229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3" name="AutoShape 230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4" name="AutoShape 231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5" name="AutoShape 232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6" name="AutoShape 233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7" name="AutoShape 234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8" name="AutoShape 235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59" name="AutoShape 236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0" name="AutoShape 237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1" name="AutoShape 238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2" name="AutoShape 239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3" name="AutoShape 240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4" name="AutoShape 241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5" name="AutoShape 242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6" name="AutoShape 243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7" name="AutoShape 244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8" name="AutoShape 245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69" name="AutoShape 246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0" name="AutoShape 247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1" name="AutoShape 248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2" name="AutoShape 249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3" name="AutoShape 250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4" name="AutoShape 251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5" name="AutoShape 252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6" name="AutoShape 253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7" name="AutoShape 254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8" name="AutoShape 255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79" name="AutoShape 256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80" name="AutoShape 257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81" name="AutoShape 258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82" name="AutoShape 259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</p:grpSp>
      <p:sp>
        <p:nvSpPr>
          <p:cNvPr id="1383" name="Freeform 1382"/>
          <p:cNvSpPr/>
          <p:nvPr/>
        </p:nvSpPr>
        <p:spPr>
          <a:xfrm>
            <a:off x="2573327" y="2719021"/>
            <a:ext cx="462038" cy="500742"/>
          </a:xfrm>
          <a:custGeom>
            <a:avLst/>
            <a:gdLst>
              <a:gd name="connsiteX0" fmla="*/ 222552 w 462038"/>
              <a:gd name="connsiteY0" fmla="*/ 14514 h 500742"/>
              <a:gd name="connsiteX1" fmla="*/ 222552 w 462038"/>
              <a:gd name="connsiteY1" fmla="*/ 246742 h 500742"/>
              <a:gd name="connsiteX2" fmla="*/ 4838 w 462038"/>
              <a:gd name="connsiteY2" fmla="*/ 478971 h 500742"/>
              <a:gd name="connsiteX3" fmla="*/ 193524 w 462038"/>
              <a:gd name="connsiteY3" fmla="*/ 377371 h 500742"/>
              <a:gd name="connsiteX4" fmla="*/ 425752 w 462038"/>
              <a:gd name="connsiteY4" fmla="*/ 333828 h 500742"/>
              <a:gd name="connsiteX5" fmla="*/ 411238 w 462038"/>
              <a:gd name="connsiteY5" fmla="*/ 304800 h 500742"/>
              <a:gd name="connsiteX6" fmla="*/ 425752 w 462038"/>
              <a:gd name="connsiteY6" fmla="*/ 217714 h 500742"/>
              <a:gd name="connsiteX7" fmla="*/ 324152 w 462038"/>
              <a:gd name="connsiteY7" fmla="*/ 159657 h 500742"/>
              <a:gd name="connsiteX8" fmla="*/ 222552 w 462038"/>
              <a:gd name="connsiteY8" fmla="*/ 14514 h 5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038" h="500742">
                <a:moveTo>
                  <a:pt x="222552" y="14514"/>
                </a:moveTo>
                <a:cubicBezTo>
                  <a:pt x="205619" y="29028"/>
                  <a:pt x="258838" y="169332"/>
                  <a:pt x="222552" y="246742"/>
                </a:cubicBezTo>
                <a:cubicBezTo>
                  <a:pt x="186266" y="324152"/>
                  <a:pt x="9676" y="457200"/>
                  <a:pt x="4838" y="478971"/>
                </a:cubicBezTo>
                <a:cubicBezTo>
                  <a:pt x="0" y="500742"/>
                  <a:pt x="123372" y="401561"/>
                  <a:pt x="193524" y="377371"/>
                </a:cubicBezTo>
                <a:cubicBezTo>
                  <a:pt x="263676" y="353181"/>
                  <a:pt x="389466" y="345923"/>
                  <a:pt x="425752" y="333828"/>
                </a:cubicBezTo>
                <a:cubicBezTo>
                  <a:pt x="462038" y="321733"/>
                  <a:pt x="411238" y="324152"/>
                  <a:pt x="411238" y="304800"/>
                </a:cubicBezTo>
                <a:cubicBezTo>
                  <a:pt x="411238" y="285448"/>
                  <a:pt x="440266" y="241904"/>
                  <a:pt x="425752" y="217714"/>
                </a:cubicBezTo>
                <a:cubicBezTo>
                  <a:pt x="411238" y="193524"/>
                  <a:pt x="360438" y="188686"/>
                  <a:pt x="324152" y="159657"/>
                </a:cubicBezTo>
                <a:cubicBezTo>
                  <a:pt x="287866" y="130628"/>
                  <a:pt x="239485" y="0"/>
                  <a:pt x="222552" y="145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384" name="Freeform 1383"/>
          <p:cNvSpPr/>
          <p:nvPr/>
        </p:nvSpPr>
        <p:spPr>
          <a:xfrm>
            <a:off x="3753823" y="2334394"/>
            <a:ext cx="751235" cy="561206"/>
          </a:xfrm>
          <a:custGeom>
            <a:avLst/>
            <a:gdLst>
              <a:gd name="connsiteX0" fmla="*/ 87086 w 752324"/>
              <a:gd name="connsiteY0" fmla="*/ 24190 h 558800"/>
              <a:gd name="connsiteX1" fmla="*/ 174171 w 752324"/>
              <a:gd name="connsiteY1" fmla="*/ 125790 h 558800"/>
              <a:gd name="connsiteX2" fmla="*/ 420914 w 752324"/>
              <a:gd name="connsiteY2" fmla="*/ 198362 h 558800"/>
              <a:gd name="connsiteX3" fmla="*/ 740229 w 752324"/>
              <a:gd name="connsiteY3" fmla="*/ 169333 h 558800"/>
              <a:gd name="connsiteX4" fmla="*/ 493486 w 752324"/>
              <a:gd name="connsiteY4" fmla="*/ 256419 h 558800"/>
              <a:gd name="connsiteX5" fmla="*/ 348343 w 752324"/>
              <a:gd name="connsiteY5" fmla="*/ 387048 h 558800"/>
              <a:gd name="connsiteX6" fmla="*/ 304800 w 752324"/>
              <a:gd name="connsiteY6" fmla="*/ 546705 h 558800"/>
              <a:gd name="connsiteX7" fmla="*/ 232229 w 752324"/>
              <a:gd name="connsiteY7" fmla="*/ 459619 h 558800"/>
              <a:gd name="connsiteX8" fmla="*/ 29029 w 752324"/>
              <a:gd name="connsiteY8" fmla="*/ 416076 h 558800"/>
              <a:gd name="connsiteX9" fmla="*/ 58057 w 752324"/>
              <a:gd name="connsiteY9" fmla="*/ 270933 h 558800"/>
              <a:gd name="connsiteX10" fmla="*/ 87086 w 752324"/>
              <a:gd name="connsiteY10" fmla="*/ 24190 h 558800"/>
              <a:gd name="connsiteX0" fmla="*/ 87086 w 752324"/>
              <a:gd name="connsiteY0" fmla="*/ 27569 h 562179"/>
              <a:gd name="connsiteX1" fmla="*/ 208880 w 752324"/>
              <a:gd name="connsiteY1" fmla="*/ 108896 h 562179"/>
              <a:gd name="connsiteX2" fmla="*/ 420914 w 752324"/>
              <a:gd name="connsiteY2" fmla="*/ 201741 h 562179"/>
              <a:gd name="connsiteX3" fmla="*/ 740229 w 752324"/>
              <a:gd name="connsiteY3" fmla="*/ 172712 h 562179"/>
              <a:gd name="connsiteX4" fmla="*/ 493486 w 752324"/>
              <a:gd name="connsiteY4" fmla="*/ 259798 h 562179"/>
              <a:gd name="connsiteX5" fmla="*/ 348343 w 752324"/>
              <a:gd name="connsiteY5" fmla="*/ 390427 h 562179"/>
              <a:gd name="connsiteX6" fmla="*/ 304800 w 752324"/>
              <a:gd name="connsiteY6" fmla="*/ 550084 h 562179"/>
              <a:gd name="connsiteX7" fmla="*/ 232229 w 752324"/>
              <a:gd name="connsiteY7" fmla="*/ 462998 h 562179"/>
              <a:gd name="connsiteX8" fmla="*/ 29029 w 752324"/>
              <a:gd name="connsiteY8" fmla="*/ 419455 h 562179"/>
              <a:gd name="connsiteX9" fmla="*/ 58057 w 752324"/>
              <a:gd name="connsiteY9" fmla="*/ 274312 h 562179"/>
              <a:gd name="connsiteX10" fmla="*/ 87086 w 752324"/>
              <a:gd name="connsiteY10" fmla="*/ 27569 h 562179"/>
              <a:gd name="connsiteX0" fmla="*/ 132570 w 752324"/>
              <a:gd name="connsiteY0" fmla="*/ 27569 h 556400"/>
              <a:gd name="connsiteX1" fmla="*/ 208880 w 752324"/>
              <a:gd name="connsiteY1" fmla="*/ 103117 h 556400"/>
              <a:gd name="connsiteX2" fmla="*/ 420914 w 752324"/>
              <a:gd name="connsiteY2" fmla="*/ 195962 h 556400"/>
              <a:gd name="connsiteX3" fmla="*/ 740229 w 752324"/>
              <a:gd name="connsiteY3" fmla="*/ 166933 h 556400"/>
              <a:gd name="connsiteX4" fmla="*/ 493486 w 752324"/>
              <a:gd name="connsiteY4" fmla="*/ 254019 h 556400"/>
              <a:gd name="connsiteX5" fmla="*/ 348343 w 752324"/>
              <a:gd name="connsiteY5" fmla="*/ 384648 h 556400"/>
              <a:gd name="connsiteX6" fmla="*/ 304800 w 752324"/>
              <a:gd name="connsiteY6" fmla="*/ 544305 h 556400"/>
              <a:gd name="connsiteX7" fmla="*/ 232229 w 752324"/>
              <a:gd name="connsiteY7" fmla="*/ 457219 h 556400"/>
              <a:gd name="connsiteX8" fmla="*/ 29029 w 752324"/>
              <a:gd name="connsiteY8" fmla="*/ 413676 h 556400"/>
              <a:gd name="connsiteX9" fmla="*/ 58057 w 752324"/>
              <a:gd name="connsiteY9" fmla="*/ 268533 h 556400"/>
              <a:gd name="connsiteX10" fmla="*/ 132570 w 752324"/>
              <a:gd name="connsiteY10" fmla="*/ 27569 h 5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324" h="556400">
                <a:moveTo>
                  <a:pt x="132570" y="27569"/>
                </a:moveTo>
                <a:cubicBezTo>
                  <a:pt x="157707" y="0"/>
                  <a:pt x="160823" y="75052"/>
                  <a:pt x="208880" y="103117"/>
                </a:cubicBezTo>
                <a:cubicBezTo>
                  <a:pt x="256937" y="131182"/>
                  <a:pt x="332356" y="185326"/>
                  <a:pt x="420914" y="195962"/>
                </a:cubicBezTo>
                <a:cubicBezTo>
                  <a:pt x="509472" y="206598"/>
                  <a:pt x="728134" y="157257"/>
                  <a:pt x="740229" y="166933"/>
                </a:cubicBezTo>
                <a:cubicBezTo>
                  <a:pt x="752324" y="176609"/>
                  <a:pt x="558800" y="217733"/>
                  <a:pt x="493486" y="254019"/>
                </a:cubicBezTo>
                <a:cubicBezTo>
                  <a:pt x="428172" y="290305"/>
                  <a:pt x="379791" y="336267"/>
                  <a:pt x="348343" y="384648"/>
                </a:cubicBezTo>
                <a:cubicBezTo>
                  <a:pt x="316895" y="433029"/>
                  <a:pt x="324152" y="532210"/>
                  <a:pt x="304800" y="544305"/>
                </a:cubicBezTo>
                <a:cubicBezTo>
                  <a:pt x="285448" y="556400"/>
                  <a:pt x="278191" y="478991"/>
                  <a:pt x="232229" y="457219"/>
                </a:cubicBezTo>
                <a:cubicBezTo>
                  <a:pt x="186267" y="435447"/>
                  <a:pt x="58058" y="445124"/>
                  <a:pt x="29029" y="413676"/>
                </a:cubicBezTo>
                <a:cubicBezTo>
                  <a:pt x="0" y="382228"/>
                  <a:pt x="40800" y="332884"/>
                  <a:pt x="58057" y="268533"/>
                </a:cubicBezTo>
                <a:cubicBezTo>
                  <a:pt x="75314" y="204182"/>
                  <a:pt x="107433" y="55138"/>
                  <a:pt x="132570" y="2756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385" name="Freeform 1384"/>
          <p:cNvSpPr/>
          <p:nvPr/>
        </p:nvSpPr>
        <p:spPr>
          <a:xfrm>
            <a:off x="3127290" y="2856907"/>
            <a:ext cx="2130511" cy="2173989"/>
          </a:xfrm>
          <a:custGeom>
            <a:avLst/>
            <a:gdLst>
              <a:gd name="connsiteX0" fmla="*/ 1787676 w 2133600"/>
              <a:gd name="connsiteY0" fmla="*/ 616857 h 2155371"/>
              <a:gd name="connsiteX1" fmla="*/ 1816704 w 2133600"/>
              <a:gd name="connsiteY1" fmla="*/ 878115 h 2155371"/>
              <a:gd name="connsiteX2" fmla="*/ 1990876 w 2133600"/>
              <a:gd name="connsiteY2" fmla="*/ 1299029 h 2155371"/>
              <a:gd name="connsiteX3" fmla="*/ 2092476 w 2133600"/>
              <a:gd name="connsiteY3" fmla="*/ 1328057 h 2155371"/>
              <a:gd name="connsiteX4" fmla="*/ 1744133 w 2133600"/>
              <a:gd name="connsiteY4" fmla="*/ 1502229 h 2155371"/>
              <a:gd name="connsiteX5" fmla="*/ 1555447 w 2133600"/>
              <a:gd name="connsiteY5" fmla="*/ 1647372 h 2155371"/>
              <a:gd name="connsiteX6" fmla="*/ 1584476 w 2133600"/>
              <a:gd name="connsiteY6" fmla="*/ 1821543 h 2155371"/>
              <a:gd name="connsiteX7" fmla="*/ 1569962 w 2133600"/>
              <a:gd name="connsiteY7" fmla="*/ 1981200 h 2155371"/>
              <a:gd name="connsiteX8" fmla="*/ 1526419 w 2133600"/>
              <a:gd name="connsiteY8" fmla="*/ 2126343 h 2155371"/>
              <a:gd name="connsiteX9" fmla="*/ 1468362 w 2133600"/>
              <a:gd name="connsiteY9" fmla="*/ 2140857 h 2155371"/>
              <a:gd name="connsiteX10" fmla="*/ 1003904 w 2133600"/>
              <a:gd name="connsiteY10" fmla="*/ 2039257 h 2155371"/>
              <a:gd name="connsiteX11" fmla="*/ 1149047 w 2133600"/>
              <a:gd name="connsiteY11" fmla="*/ 1865086 h 2155371"/>
              <a:gd name="connsiteX12" fmla="*/ 1076476 w 2133600"/>
              <a:gd name="connsiteY12" fmla="*/ 1705429 h 2155371"/>
              <a:gd name="connsiteX13" fmla="*/ 1207104 w 2133600"/>
              <a:gd name="connsiteY13" fmla="*/ 1560286 h 2155371"/>
              <a:gd name="connsiteX14" fmla="*/ 1192590 w 2133600"/>
              <a:gd name="connsiteY14" fmla="*/ 1313543 h 2155371"/>
              <a:gd name="connsiteX15" fmla="*/ 1061962 w 2133600"/>
              <a:gd name="connsiteY15" fmla="*/ 1255486 h 2155371"/>
              <a:gd name="connsiteX16" fmla="*/ 916819 w 2133600"/>
              <a:gd name="connsiteY16" fmla="*/ 1037772 h 2155371"/>
              <a:gd name="connsiteX17" fmla="*/ 713619 w 2133600"/>
              <a:gd name="connsiteY17" fmla="*/ 950686 h 2155371"/>
              <a:gd name="connsiteX18" fmla="*/ 423333 w 2133600"/>
              <a:gd name="connsiteY18" fmla="*/ 1037772 h 2155371"/>
              <a:gd name="connsiteX19" fmla="*/ 292704 w 2133600"/>
              <a:gd name="connsiteY19" fmla="*/ 1139372 h 2155371"/>
              <a:gd name="connsiteX20" fmla="*/ 249162 w 2133600"/>
              <a:gd name="connsiteY20" fmla="*/ 1095829 h 2155371"/>
              <a:gd name="connsiteX21" fmla="*/ 220133 w 2133600"/>
              <a:gd name="connsiteY21" fmla="*/ 1095829 h 2155371"/>
              <a:gd name="connsiteX22" fmla="*/ 205619 w 2133600"/>
              <a:gd name="connsiteY22" fmla="*/ 950686 h 2155371"/>
              <a:gd name="connsiteX23" fmla="*/ 176590 w 2133600"/>
              <a:gd name="connsiteY23" fmla="*/ 878115 h 2155371"/>
              <a:gd name="connsiteX24" fmla="*/ 220133 w 2133600"/>
              <a:gd name="connsiteY24" fmla="*/ 776515 h 2155371"/>
              <a:gd name="connsiteX25" fmla="*/ 307219 w 2133600"/>
              <a:gd name="connsiteY25" fmla="*/ 703943 h 2155371"/>
              <a:gd name="connsiteX26" fmla="*/ 249162 w 2133600"/>
              <a:gd name="connsiteY26" fmla="*/ 515257 h 2155371"/>
              <a:gd name="connsiteX27" fmla="*/ 45962 w 2133600"/>
              <a:gd name="connsiteY27" fmla="*/ 442686 h 2155371"/>
              <a:gd name="connsiteX28" fmla="*/ 2419 w 2133600"/>
              <a:gd name="connsiteY28" fmla="*/ 384629 h 2155371"/>
              <a:gd name="connsiteX29" fmla="*/ 60476 w 2133600"/>
              <a:gd name="connsiteY29" fmla="*/ 326572 h 2155371"/>
              <a:gd name="connsiteX30" fmla="*/ 89504 w 2133600"/>
              <a:gd name="connsiteY30" fmla="*/ 239486 h 2155371"/>
              <a:gd name="connsiteX31" fmla="*/ 220133 w 2133600"/>
              <a:gd name="connsiteY31" fmla="*/ 283029 h 2155371"/>
              <a:gd name="connsiteX32" fmla="*/ 379790 w 2133600"/>
              <a:gd name="connsiteY32" fmla="*/ 137886 h 2155371"/>
              <a:gd name="connsiteX33" fmla="*/ 524933 w 2133600"/>
              <a:gd name="connsiteY33" fmla="*/ 94343 h 2155371"/>
              <a:gd name="connsiteX34" fmla="*/ 684590 w 2133600"/>
              <a:gd name="connsiteY34" fmla="*/ 7257 h 2155371"/>
              <a:gd name="connsiteX35" fmla="*/ 757162 w 2133600"/>
              <a:gd name="connsiteY35" fmla="*/ 137886 h 2155371"/>
              <a:gd name="connsiteX36" fmla="*/ 945847 w 2133600"/>
              <a:gd name="connsiteY36" fmla="*/ 166915 h 2155371"/>
              <a:gd name="connsiteX37" fmla="*/ 887790 w 2133600"/>
              <a:gd name="connsiteY37" fmla="*/ 312057 h 2155371"/>
              <a:gd name="connsiteX38" fmla="*/ 931333 w 2133600"/>
              <a:gd name="connsiteY38" fmla="*/ 529772 h 2155371"/>
              <a:gd name="connsiteX39" fmla="*/ 1207104 w 2133600"/>
              <a:gd name="connsiteY39" fmla="*/ 718457 h 2155371"/>
              <a:gd name="connsiteX40" fmla="*/ 1424819 w 2133600"/>
              <a:gd name="connsiteY40" fmla="*/ 776515 h 2155371"/>
              <a:gd name="connsiteX41" fmla="*/ 1598990 w 2133600"/>
              <a:gd name="connsiteY41" fmla="*/ 660400 h 2155371"/>
              <a:gd name="connsiteX42" fmla="*/ 1787676 w 2133600"/>
              <a:gd name="connsiteY42" fmla="*/ 616857 h 2155371"/>
              <a:gd name="connsiteX0" fmla="*/ 1787676 w 2133600"/>
              <a:gd name="connsiteY0" fmla="*/ 616857 h 2155371"/>
              <a:gd name="connsiteX1" fmla="*/ 1816704 w 2133600"/>
              <a:gd name="connsiteY1" fmla="*/ 878115 h 2155371"/>
              <a:gd name="connsiteX2" fmla="*/ 1990876 w 2133600"/>
              <a:gd name="connsiteY2" fmla="*/ 1299029 h 2155371"/>
              <a:gd name="connsiteX3" fmla="*/ 2092476 w 2133600"/>
              <a:gd name="connsiteY3" fmla="*/ 1328057 h 2155371"/>
              <a:gd name="connsiteX4" fmla="*/ 1744133 w 2133600"/>
              <a:gd name="connsiteY4" fmla="*/ 1502229 h 2155371"/>
              <a:gd name="connsiteX5" fmla="*/ 1555447 w 2133600"/>
              <a:gd name="connsiteY5" fmla="*/ 1647372 h 2155371"/>
              <a:gd name="connsiteX6" fmla="*/ 1584476 w 2133600"/>
              <a:gd name="connsiteY6" fmla="*/ 1821543 h 2155371"/>
              <a:gd name="connsiteX7" fmla="*/ 1569962 w 2133600"/>
              <a:gd name="connsiteY7" fmla="*/ 1981200 h 2155371"/>
              <a:gd name="connsiteX8" fmla="*/ 1526419 w 2133600"/>
              <a:gd name="connsiteY8" fmla="*/ 2126343 h 2155371"/>
              <a:gd name="connsiteX9" fmla="*/ 1468362 w 2133600"/>
              <a:gd name="connsiteY9" fmla="*/ 2140857 h 2155371"/>
              <a:gd name="connsiteX10" fmla="*/ 1003904 w 2133600"/>
              <a:gd name="connsiteY10" fmla="*/ 2039257 h 2155371"/>
              <a:gd name="connsiteX11" fmla="*/ 1149047 w 2133600"/>
              <a:gd name="connsiteY11" fmla="*/ 1865086 h 2155371"/>
              <a:gd name="connsiteX12" fmla="*/ 1076476 w 2133600"/>
              <a:gd name="connsiteY12" fmla="*/ 1705429 h 2155371"/>
              <a:gd name="connsiteX13" fmla="*/ 1065253 w 2133600"/>
              <a:gd name="connsiteY13" fmla="*/ 1549311 h 2155371"/>
              <a:gd name="connsiteX14" fmla="*/ 1192590 w 2133600"/>
              <a:gd name="connsiteY14" fmla="*/ 1313543 h 2155371"/>
              <a:gd name="connsiteX15" fmla="*/ 1061962 w 2133600"/>
              <a:gd name="connsiteY15" fmla="*/ 1255486 h 2155371"/>
              <a:gd name="connsiteX16" fmla="*/ 916819 w 2133600"/>
              <a:gd name="connsiteY16" fmla="*/ 1037772 h 2155371"/>
              <a:gd name="connsiteX17" fmla="*/ 713619 w 2133600"/>
              <a:gd name="connsiteY17" fmla="*/ 950686 h 2155371"/>
              <a:gd name="connsiteX18" fmla="*/ 423333 w 2133600"/>
              <a:gd name="connsiteY18" fmla="*/ 1037772 h 2155371"/>
              <a:gd name="connsiteX19" fmla="*/ 292704 w 2133600"/>
              <a:gd name="connsiteY19" fmla="*/ 1139372 h 2155371"/>
              <a:gd name="connsiteX20" fmla="*/ 249162 w 2133600"/>
              <a:gd name="connsiteY20" fmla="*/ 1095829 h 2155371"/>
              <a:gd name="connsiteX21" fmla="*/ 220133 w 2133600"/>
              <a:gd name="connsiteY21" fmla="*/ 1095829 h 2155371"/>
              <a:gd name="connsiteX22" fmla="*/ 205619 w 2133600"/>
              <a:gd name="connsiteY22" fmla="*/ 950686 h 2155371"/>
              <a:gd name="connsiteX23" fmla="*/ 176590 w 2133600"/>
              <a:gd name="connsiteY23" fmla="*/ 878115 h 2155371"/>
              <a:gd name="connsiteX24" fmla="*/ 220133 w 2133600"/>
              <a:gd name="connsiteY24" fmla="*/ 776515 h 2155371"/>
              <a:gd name="connsiteX25" fmla="*/ 307219 w 2133600"/>
              <a:gd name="connsiteY25" fmla="*/ 703943 h 2155371"/>
              <a:gd name="connsiteX26" fmla="*/ 249162 w 2133600"/>
              <a:gd name="connsiteY26" fmla="*/ 515257 h 2155371"/>
              <a:gd name="connsiteX27" fmla="*/ 45962 w 2133600"/>
              <a:gd name="connsiteY27" fmla="*/ 442686 h 2155371"/>
              <a:gd name="connsiteX28" fmla="*/ 2419 w 2133600"/>
              <a:gd name="connsiteY28" fmla="*/ 384629 h 2155371"/>
              <a:gd name="connsiteX29" fmla="*/ 60476 w 2133600"/>
              <a:gd name="connsiteY29" fmla="*/ 326572 h 2155371"/>
              <a:gd name="connsiteX30" fmla="*/ 89504 w 2133600"/>
              <a:gd name="connsiteY30" fmla="*/ 239486 h 2155371"/>
              <a:gd name="connsiteX31" fmla="*/ 220133 w 2133600"/>
              <a:gd name="connsiteY31" fmla="*/ 283029 h 2155371"/>
              <a:gd name="connsiteX32" fmla="*/ 379790 w 2133600"/>
              <a:gd name="connsiteY32" fmla="*/ 137886 h 2155371"/>
              <a:gd name="connsiteX33" fmla="*/ 524933 w 2133600"/>
              <a:gd name="connsiteY33" fmla="*/ 94343 h 2155371"/>
              <a:gd name="connsiteX34" fmla="*/ 684590 w 2133600"/>
              <a:gd name="connsiteY34" fmla="*/ 7257 h 2155371"/>
              <a:gd name="connsiteX35" fmla="*/ 757162 w 2133600"/>
              <a:gd name="connsiteY35" fmla="*/ 137886 h 2155371"/>
              <a:gd name="connsiteX36" fmla="*/ 945847 w 2133600"/>
              <a:gd name="connsiteY36" fmla="*/ 166915 h 2155371"/>
              <a:gd name="connsiteX37" fmla="*/ 887790 w 2133600"/>
              <a:gd name="connsiteY37" fmla="*/ 312057 h 2155371"/>
              <a:gd name="connsiteX38" fmla="*/ 931333 w 2133600"/>
              <a:gd name="connsiteY38" fmla="*/ 529772 h 2155371"/>
              <a:gd name="connsiteX39" fmla="*/ 1207104 w 2133600"/>
              <a:gd name="connsiteY39" fmla="*/ 718457 h 2155371"/>
              <a:gd name="connsiteX40" fmla="*/ 1424819 w 2133600"/>
              <a:gd name="connsiteY40" fmla="*/ 776515 h 2155371"/>
              <a:gd name="connsiteX41" fmla="*/ 1598990 w 2133600"/>
              <a:gd name="connsiteY41" fmla="*/ 660400 h 2155371"/>
              <a:gd name="connsiteX42" fmla="*/ 1787676 w 2133600"/>
              <a:gd name="connsiteY42" fmla="*/ 616857 h 2155371"/>
              <a:gd name="connsiteX0" fmla="*/ 1787676 w 2133600"/>
              <a:gd name="connsiteY0" fmla="*/ 616857 h 2155371"/>
              <a:gd name="connsiteX1" fmla="*/ 1816704 w 2133600"/>
              <a:gd name="connsiteY1" fmla="*/ 878115 h 2155371"/>
              <a:gd name="connsiteX2" fmla="*/ 1990876 w 2133600"/>
              <a:gd name="connsiteY2" fmla="*/ 1299029 h 2155371"/>
              <a:gd name="connsiteX3" fmla="*/ 2092476 w 2133600"/>
              <a:gd name="connsiteY3" fmla="*/ 1328057 h 2155371"/>
              <a:gd name="connsiteX4" fmla="*/ 1744133 w 2133600"/>
              <a:gd name="connsiteY4" fmla="*/ 1502229 h 2155371"/>
              <a:gd name="connsiteX5" fmla="*/ 1555447 w 2133600"/>
              <a:gd name="connsiteY5" fmla="*/ 1647372 h 2155371"/>
              <a:gd name="connsiteX6" fmla="*/ 1584476 w 2133600"/>
              <a:gd name="connsiteY6" fmla="*/ 1821543 h 2155371"/>
              <a:gd name="connsiteX7" fmla="*/ 1569962 w 2133600"/>
              <a:gd name="connsiteY7" fmla="*/ 1981200 h 2155371"/>
              <a:gd name="connsiteX8" fmla="*/ 1526419 w 2133600"/>
              <a:gd name="connsiteY8" fmla="*/ 2126343 h 2155371"/>
              <a:gd name="connsiteX9" fmla="*/ 1468362 w 2133600"/>
              <a:gd name="connsiteY9" fmla="*/ 2140857 h 2155371"/>
              <a:gd name="connsiteX10" fmla="*/ 1003904 w 2133600"/>
              <a:gd name="connsiteY10" fmla="*/ 2039257 h 2155371"/>
              <a:gd name="connsiteX11" fmla="*/ 1149047 w 2133600"/>
              <a:gd name="connsiteY11" fmla="*/ 1865086 h 2155371"/>
              <a:gd name="connsiteX12" fmla="*/ 1076476 w 2133600"/>
              <a:gd name="connsiteY12" fmla="*/ 1705429 h 2155371"/>
              <a:gd name="connsiteX13" fmla="*/ 1065253 w 2133600"/>
              <a:gd name="connsiteY13" fmla="*/ 1549311 h 2155371"/>
              <a:gd name="connsiteX14" fmla="*/ 1192590 w 2133600"/>
              <a:gd name="connsiteY14" fmla="*/ 1313543 h 2155371"/>
              <a:gd name="connsiteX15" fmla="*/ 1061962 w 2133600"/>
              <a:gd name="connsiteY15" fmla="*/ 1255486 h 2155371"/>
              <a:gd name="connsiteX16" fmla="*/ 916819 w 2133600"/>
              <a:gd name="connsiteY16" fmla="*/ 1037772 h 2155371"/>
              <a:gd name="connsiteX17" fmla="*/ 713619 w 2133600"/>
              <a:gd name="connsiteY17" fmla="*/ 950686 h 2155371"/>
              <a:gd name="connsiteX18" fmla="*/ 423333 w 2133600"/>
              <a:gd name="connsiteY18" fmla="*/ 1037772 h 2155371"/>
              <a:gd name="connsiteX19" fmla="*/ 292704 w 2133600"/>
              <a:gd name="connsiteY19" fmla="*/ 1139372 h 2155371"/>
              <a:gd name="connsiteX20" fmla="*/ 249162 w 2133600"/>
              <a:gd name="connsiteY20" fmla="*/ 1095829 h 2155371"/>
              <a:gd name="connsiteX21" fmla="*/ 220133 w 2133600"/>
              <a:gd name="connsiteY21" fmla="*/ 1095829 h 2155371"/>
              <a:gd name="connsiteX22" fmla="*/ 205619 w 2133600"/>
              <a:gd name="connsiteY22" fmla="*/ 950686 h 2155371"/>
              <a:gd name="connsiteX23" fmla="*/ 176590 w 2133600"/>
              <a:gd name="connsiteY23" fmla="*/ 878115 h 2155371"/>
              <a:gd name="connsiteX24" fmla="*/ 220133 w 2133600"/>
              <a:gd name="connsiteY24" fmla="*/ 776515 h 2155371"/>
              <a:gd name="connsiteX25" fmla="*/ 307219 w 2133600"/>
              <a:gd name="connsiteY25" fmla="*/ 703943 h 2155371"/>
              <a:gd name="connsiteX26" fmla="*/ 249162 w 2133600"/>
              <a:gd name="connsiteY26" fmla="*/ 515257 h 2155371"/>
              <a:gd name="connsiteX27" fmla="*/ 45962 w 2133600"/>
              <a:gd name="connsiteY27" fmla="*/ 442686 h 2155371"/>
              <a:gd name="connsiteX28" fmla="*/ 2419 w 2133600"/>
              <a:gd name="connsiteY28" fmla="*/ 384629 h 2155371"/>
              <a:gd name="connsiteX29" fmla="*/ 60476 w 2133600"/>
              <a:gd name="connsiteY29" fmla="*/ 326572 h 2155371"/>
              <a:gd name="connsiteX30" fmla="*/ 89504 w 2133600"/>
              <a:gd name="connsiteY30" fmla="*/ 239486 h 2155371"/>
              <a:gd name="connsiteX31" fmla="*/ 220133 w 2133600"/>
              <a:gd name="connsiteY31" fmla="*/ 283029 h 2155371"/>
              <a:gd name="connsiteX32" fmla="*/ 379790 w 2133600"/>
              <a:gd name="connsiteY32" fmla="*/ 137886 h 2155371"/>
              <a:gd name="connsiteX33" fmla="*/ 524933 w 2133600"/>
              <a:gd name="connsiteY33" fmla="*/ 94343 h 2155371"/>
              <a:gd name="connsiteX34" fmla="*/ 684590 w 2133600"/>
              <a:gd name="connsiteY34" fmla="*/ 7257 h 2155371"/>
              <a:gd name="connsiteX35" fmla="*/ 757162 w 2133600"/>
              <a:gd name="connsiteY35" fmla="*/ 137886 h 2155371"/>
              <a:gd name="connsiteX36" fmla="*/ 945847 w 2133600"/>
              <a:gd name="connsiteY36" fmla="*/ 166915 h 2155371"/>
              <a:gd name="connsiteX37" fmla="*/ 887790 w 2133600"/>
              <a:gd name="connsiteY37" fmla="*/ 312057 h 2155371"/>
              <a:gd name="connsiteX38" fmla="*/ 988943 w 2133600"/>
              <a:gd name="connsiteY38" fmla="*/ 567195 h 2155371"/>
              <a:gd name="connsiteX39" fmla="*/ 1207104 w 2133600"/>
              <a:gd name="connsiteY39" fmla="*/ 718457 h 2155371"/>
              <a:gd name="connsiteX40" fmla="*/ 1424819 w 2133600"/>
              <a:gd name="connsiteY40" fmla="*/ 776515 h 2155371"/>
              <a:gd name="connsiteX41" fmla="*/ 1598990 w 2133600"/>
              <a:gd name="connsiteY41" fmla="*/ 660400 h 2155371"/>
              <a:gd name="connsiteX42" fmla="*/ 1787676 w 2133600"/>
              <a:gd name="connsiteY42" fmla="*/ 616857 h 2155371"/>
              <a:gd name="connsiteX0" fmla="*/ 1787676 w 2133600"/>
              <a:gd name="connsiteY0" fmla="*/ 616857 h 2155371"/>
              <a:gd name="connsiteX1" fmla="*/ 1816704 w 2133600"/>
              <a:gd name="connsiteY1" fmla="*/ 878115 h 2155371"/>
              <a:gd name="connsiteX2" fmla="*/ 1990876 w 2133600"/>
              <a:gd name="connsiteY2" fmla="*/ 1299029 h 2155371"/>
              <a:gd name="connsiteX3" fmla="*/ 2092476 w 2133600"/>
              <a:gd name="connsiteY3" fmla="*/ 1328057 h 2155371"/>
              <a:gd name="connsiteX4" fmla="*/ 1744133 w 2133600"/>
              <a:gd name="connsiteY4" fmla="*/ 1502229 h 2155371"/>
              <a:gd name="connsiteX5" fmla="*/ 1555447 w 2133600"/>
              <a:gd name="connsiteY5" fmla="*/ 1647372 h 2155371"/>
              <a:gd name="connsiteX6" fmla="*/ 1584476 w 2133600"/>
              <a:gd name="connsiteY6" fmla="*/ 1821543 h 2155371"/>
              <a:gd name="connsiteX7" fmla="*/ 1569962 w 2133600"/>
              <a:gd name="connsiteY7" fmla="*/ 1981200 h 2155371"/>
              <a:gd name="connsiteX8" fmla="*/ 1526419 w 2133600"/>
              <a:gd name="connsiteY8" fmla="*/ 2126343 h 2155371"/>
              <a:gd name="connsiteX9" fmla="*/ 1468362 w 2133600"/>
              <a:gd name="connsiteY9" fmla="*/ 2140857 h 2155371"/>
              <a:gd name="connsiteX10" fmla="*/ 1003904 w 2133600"/>
              <a:gd name="connsiteY10" fmla="*/ 2039257 h 2155371"/>
              <a:gd name="connsiteX11" fmla="*/ 1149047 w 2133600"/>
              <a:gd name="connsiteY11" fmla="*/ 1865086 h 2155371"/>
              <a:gd name="connsiteX12" fmla="*/ 1076476 w 2133600"/>
              <a:gd name="connsiteY12" fmla="*/ 1705429 h 2155371"/>
              <a:gd name="connsiteX13" fmla="*/ 1065253 w 2133600"/>
              <a:gd name="connsiteY13" fmla="*/ 1549311 h 2155371"/>
              <a:gd name="connsiteX14" fmla="*/ 1192590 w 2133600"/>
              <a:gd name="connsiteY14" fmla="*/ 1313543 h 2155371"/>
              <a:gd name="connsiteX15" fmla="*/ 1061962 w 2133600"/>
              <a:gd name="connsiteY15" fmla="*/ 1255486 h 2155371"/>
              <a:gd name="connsiteX16" fmla="*/ 916819 w 2133600"/>
              <a:gd name="connsiteY16" fmla="*/ 1037772 h 2155371"/>
              <a:gd name="connsiteX17" fmla="*/ 713619 w 2133600"/>
              <a:gd name="connsiteY17" fmla="*/ 950686 h 2155371"/>
              <a:gd name="connsiteX18" fmla="*/ 423333 w 2133600"/>
              <a:gd name="connsiteY18" fmla="*/ 1037772 h 2155371"/>
              <a:gd name="connsiteX19" fmla="*/ 292704 w 2133600"/>
              <a:gd name="connsiteY19" fmla="*/ 1139372 h 2155371"/>
              <a:gd name="connsiteX20" fmla="*/ 249162 w 2133600"/>
              <a:gd name="connsiteY20" fmla="*/ 1095829 h 2155371"/>
              <a:gd name="connsiteX21" fmla="*/ 220133 w 2133600"/>
              <a:gd name="connsiteY21" fmla="*/ 1095829 h 2155371"/>
              <a:gd name="connsiteX22" fmla="*/ 205619 w 2133600"/>
              <a:gd name="connsiteY22" fmla="*/ 950686 h 2155371"/>
              <a:gd name="connsiteX23" fmla="*/ 176590 w 2133600"/>
              <a:gd name="connsiteY23" fmla="*/ 878115 h 2155371"/>
              <a:gd name="connsiteX24" fmla="*/ 220133 w 2133600"/>
              <a:gd name="connsiteY24" fmla="*/ 776515 h 2155371"/>
              <a:gd name="connsiteX25" fmla="*/ 307219 w 2133600"/>
              <a:gd name="connsiteY25" fmla="*/ 703943 h 2155371"/>
              <a:gd name="connsiteX26" fmla="*/ 249162 w 2133600"/>
              <a:gd name="connsiteY26" fmla="*/ 515257 h 2155371"/>
              <a:gd name="connsiteX27" fmla="*/ 45962 w 2133600"/>
              <a:gd name="connsiteY27" fmla="*/ 442686 h 2155371"/>
              <a:gd name="connsiteX28" fmla="*/ 2419 w 2133600"/>
              <a:gd name="connsiteY28" fmla="*/ 384629 h 2155371"/>
              <a:gd name="connsiteX29" fmla="*/ 60476 w 2133600"/>
              <a:gd name="connsiteY29" fmla="*/ 326572 h 2155371"/>
              <a:gd name="connsiteX30" fmla="*/ 89504 w 2133600"/>
              <a:gd name="connsiteY30" fmla="*/ 239486 h 2155371"/>
              <a:gd name="connsiteX31" fmla="*/ 220133 w 2133600"/>
              <a:gd name="connsiteY31" fmla="*/ 283029 h 2155371"/>
              <a:gd name="connsiteX32" fmla="*/ 379790 w 2133600"/>
              <a:gd name="connsiteY32" fmla="*/ 137886 h 2155371"/>
              <a:gd name="connsiteX33" fmla="*/ 524933 w 2133600"/>
              <a:gd name="connsiteY33" fmla="*/ 94343 h 2155371"/>
              <a:gd name="connsiteX34" fmla="*/ 684590 w 2133600"/>
              <a:gd name="connsiteY34" fmla="*/ 7257 h 2155371"/>
              <a:gd name="connsiteX35" fmla="*/ 757162 w 2133600"/>
              <a:gd name="connsiteY35" fmla="*/ 137886 h 2155371"/>
              <a:gd name="connsiteX36" fmla="*/ 945847 w 2133600"/>
              <a:gd name="connsiteY36" fmla="*/ 166915 h 2155371"/>
              <a:gd name="connsiteX37" fmla="*/ 887790 w 2133600"/>
              <a:gd name="connsiteY37" fmla="*/ 312057 h 2155371"/>
              <a:gd name="connsiteX38" fmla="*/ 988943 w 2133600"/>
              <a:gd name="connsiteY38" fmla="*/ 567195 h 2155371"/>
              <a:gd name="connsiteX39" fmla="*/ 1217874 w 2133600"/>
              <a:gd name="connsiteY39" fmla="*/ 642742 h 2155371"/>
              <a:gd name="connsiteX40" fmla="*/ 1424819 w 2133600"/>
              <a:gd name="connsiteY40" fmla="*/ 776515 h 2155371"/>
              <a:gd name="connsiteX41" fmla="*/ 1598990 w 2133600"/>
              <a:gd name="connsiteY41" fmla="*/ 660400 h 2155371"/>
              <a:gd name="connsiteX42" fmla="*/ 1787676 w 2133600"/>
              <a:gd name="connsiteY42" fmla="*/ 616857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33600" h="2155371">
                <a:moveTo>
                  <a:pt x="1787676" y="616857"/>
                </a:moveTo>
                <a:cubicBezTo>
                  <a:pt x="1823962" y="653143"/>
                  <a:pt x="1782837" y="764420"/>
                  <a:pt x="1816704" y="878115"/>
                </a:cubicBezTo>
                <a:cubicBezTo>
                  <a:pt x="1850571" y="991810"/>
                  <a:pt x="1944914" y="1224039"/>
                  <a:pt x="1990876" y="1299029"/>
                </a:cubicBezTo>
                <a:cubicBezTo>
                  <a:pt x="2036838" y="1374019"/>
                  <a:pt x="2133600" y="1294190"/>
                  <a:pt x="2092476" y="1328057"/>
                </a:cubicBezTo>
                <a:cubicBezTo>
                  <a:pt x="2051352" y="1361924"/>
                  <a:pt x="1833638" y="1449010"/>
                  <a:pt x="1744133" y="1502229"/>
                </a:cubicBezTo>
                <a:cubicBezTo>
                  <a:pt x="1654628" y="1555448"/>
                  <a:pt x="1582056" y="1594153"/>
                  <a:pt x="1555447" y="1647372"/>
                </a:cubicBezTo>
                <a:cubicBezTo>
                  <a:pt x="1528838" y="1700591"/>
                  <a:pt x="1582057" y="1765905"/>
                  <a:pt x="1584476" y="1821543"/>
                </a:cubicBezTo>
                <a:cubicBezTo>
                  <a:pt x="1586895" y="1877181"/>
                  <a:pt x="1579638" y="1930400"/>
                  <a:pt x="1569962" y="1981200"/>
                </a:cubicBezTo>
                <a:cubicBezTo>
                  <a:pt x="1560286" y="2032000"/>
                  <a:pt x="1543352" y="2099734"/>
                  <a:pt x="1526419" y="2126343"/>
                </a:cubicBezTo>
                <a:cubicBezTo>
                  <a:pt x="1509486" y="2152952"/>
                  <a:pt x="1555448" y="2155371"/>
                  <a:pt x="1468362" y="2140857"/>
                </a:cubicBezTo>
                <a:cubicBezTo>
                  <a:pt x="1381276" y="2126343"/>
                  <a:pt x="1057123" y="2085219"/>
                  <a:pt x="1003904" y="2039257"/>
                </a:cubicBezTo>
                <a:cubicBezTo>
                  <a:pt x="950685" y="1993295"/>
                  <a:pt x="1136952" y="1920724"/>
                  <a:pt x="1149047" y="1865086"/>
                </a:cubicBezTo>
                <a:cubicBezTo>
                  <a:pt x="1161142" y="1809448"/>
                  <a:pt x="1090442" y="1758058"/>
                  <a:pt x="1076476" y="1705429"/>
                </a:cubicBezTo>
                <a:cubicBezTo>
                  <a:pt x="1062510" y="1652800"/>
                  <a:pt x="1045901" y="1614625"/>
                  <a:pt x="1065253" y="1549311"/>
                </a:cubicBezTo>
                <a:cubicBezTo>
                  <a:pt x="1084605" y="1483997"/>
                  <a:pt x="1193138" y="1362514"/>
                  <a:pt x="1192590" y="1313543"/>
                </a:cubicBezTo>
                <a:cubicBezTo>
                  <a:pt x="1192042" y="1264572"/>
                  <a:pt x="1107924" y="1301448"/>
                  <a:pt x="1061962" y="1255486"/>
                </a:cubicBezTo>
                <a:cubicBezTo>
                  <a:pt x="1016000" y="1209524"/>
                  <a:pt x="974876" y="1088572"/>
                  <a:pt x="916819" y="1037772"/>
                </a:cubicBezTo>
                <a:cubicBezTo>
                  <a:pt x="858762" y="986972"/>
                  <a:pt x="795867" y="950686"/>
                  <a:pt x="713619" y="950686"/>
                </a:cubicBezTo>
                <a:cubicBezTo>
                  <a:pt x="631371" y="950686"/>
                  <a:pt x="493485" y="1006324"/>
                  <a:pt x="423333" y="1037772"/>
                </a:cubicBezTo>
                <a:cubicBezTo>
                  <a:pt x="353181" y="1069220"/>
                  <a:pt x="321732" y="1129696"/>
                  <a:pt x="292704" y="1139372"/>
                </a:cubicBezTo>
                <a:cubicBezTo>
                  <a:pt x="263676" y="1149048"/>
                  <a:pt x="261257" y="1103086"/>
                  <a:pt x="249162" y="1095829"/>
                </a:cubicBezTo>
                <a:cubicBezTo>
                  <a:pt x="237067" y="1088572"/>
                  <a:pt x="227390" y="1120019"/>
                  <a:pt x="220133" y="1095829"/>
                </a:cubicBezTo>
                <a:cubicBezTo>
                  <a:pt x="212876" y="1071639"/>
                  <a:pt x="212876" y="986972"/>
                  <a:pt x="205619" y="950686"/>
                </a:cubicBezTo>
                <a:cubicBezTo>
                  <a:pt x="198362" y="914400"/>
                  <a:pt x="174171" y="907144"/>
                  <a:pt x="176590" y="878115"/>
                </a:cubicBezTo>
                <a:cubicBezTo>
                  <a:pt x="179009" y="849087"/>
                  <a:pt x="198362" y="805544"/>
                  <a:pt x="220133" y="776515"/>
                </a:cubicBezTo>
                <a:cubicBezTo>
                  <a:pt x="241905" y="747486"/>
                  <a:pt x="302381" y="747486"/>
                  <a:pt x="307219" y="703943"/>
                </a:cubicBezTo>
                <a:cubicBezTo>
                  <a:pt x="312057" y="660400"/>
                  <a:pt x="292705" y="558800"/>
                  <a:pt x="249162" y="515257"/>
                </a:cubicBezTo>
                <a:cubicBezTo>
                  <a:pt x="205619" y="471714"/>
                  <a:pt x="87086" y="464457"/>
                  <a:pt x="45962" y="442686"/>
                </a:cubicBezTo>
                <a:cubicBezTo>
                  <a:pt x="4838" y="420915"/>
                  <a:pt x="0" y="403981"/>
                  <a:pt x="2419" y="384629"/>
                </a:cubicBezTo>
                <a:cubicBezTo>
                  <a:pt x="4838" y="365277"/>
                  <a:pt x="45962" y="350762"/>
                  <a:pt x="60476" y="326572"/>
                </a:cubicBezTo>
                <a:cubicBezTo>
                  <a:pt x="74990" y="302382"/>
                  <a:pt x="62894" y="246743"/>
                  <a:pt x="89504" y="239486"/>
                </a:cubicBezTo>
                <a:cubicBezTo>
                  <a:pt x="116114" y="232229"/>
                  <a:pt x="171752" y="299962"/>
                  <a:pt x="220133" y="283029"/>
                </a:cubicBezTo>
                <a:cubicBezTo>
                  <a:pt x="268514" y="266096"/>
                  <a:pt x="328990" y="169334"/>
                  <a:pt x="379790" y="137886"/>
                </a:cubicBezTo>
                <a:cubicBezTo>
                  <a:pt x="430590" y="106438"/>
                  <a:pt x="474133" y="116114"/>
                  <a:pt x="524933" y="94343"/>
                </a:cubicBezTo>
                <a:cubicBezTo>
                  <a:pt x="575733" y="72572"/>
                  <a:pt x="645885" y="0"/>
                  <a:pt x="684590" y="7257"/>
                </a:cubicBezTo>
                <a:cubicBezTo>
                  <a:pt x="723295" y="14514"/>
                  <a:pt x="713619" y="111276"/>
                  <a:pt x="757162" y="137886"/>
                </a:cubicBezTo>
                <a:cubicBezTo>
                  <a:pt x="800705" y="164496"/>
                  <a:pt x="924076" y="137887"/>
                  <a:pt x="945847" y="166915"/>
                </a:cubicBezTo>
                <a:cubicBezTo>
                  <a:pt x="967618" y="195943"/>
                  <a:pt x="880607" y="245344"/>
                  <a:pt x="887790" y="312057"/>
                </a:cubicBezTo>
                <a:cubicBezTo>
                  <a:pt x="894973" y="378770"/>
                  <a:pt x="933929" y="512081"/>
                  <a:pt x="988943" y="567195"/>
                </a:cubicBezTo>
                <a:cubicBezTo>
                  <a:pt x="1043957" y="622309"/>
                  <a:pt x="1145228" y="607855"/>
                  <a:pt x="1217874" y="642742"/>
                </a:cubicBezTo>
                <a:cubicBezTo>
                  <a:pt x="1290520" y="677629"/>
                  <a:pt x="1361300" y="773572"/>
                  <a:pt x="1424819" y="776515"/>
                </a:cubicBezTo>
                <a:cubicBezTo>
                  <a:pt x="1488338" y="779458"/>
                  <a:pt x="1540933" y="689429"/>
                  <a:pt x="1598990" y="660400"/>
                </a:cubicBezTo>
                <a:cubicBezTo>
                  <a:pt x="1657047" y="631371"/>
                  <a:pt x="1751390" y="580571"/>
                  <a:pt x="1787676" y="61685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386" name="Freeform 1385"/>
          <p:cNvSpPr/>
          <p:nvPr/>
        </p:nvSpPr>
        <p:spPr>
          <a:xfrm>
            <a:off x="2365289" y="3969668"/>
            <a:ext cx="232228" cy="558800"/>
          </a:xfrm>
          <a:custGeom>
            <a:avLst/>
            <a:gdLst>
              <a:gd name="connsiteX0" fmla="*/ 24190 w 232228"/>
              <a:gd name="connsiteY0" fmla="*/ 41124 h 558800"/>
              <a:gd name="connsiteX1" fmla="*/ 212876 w 232228"/>
              <a:gd name="connsiteY1" fmla="*/ 142724 h 558800"/>
              <a:gd name="connsiteX2" fmla="*/ 140304 w 232228"/>
              <a:gd name="connsiteY2" fmla="*/ 229810 h 558800"/>
              <a:gd name="connsiteX3" fmla="*/ 212876 w 232228"/>
              <a:gd name="connsiteY3" fmla="*/ 476553 h 558800"/>
              <a:gd name="connsiteX4" fmla="*/ 38704 w 232228"/>
              <a:gd name="connsiteY4" fmla="*/ 534610 h 558800"/>
              <a:gd name="connsiteX5" fmla="*/ 9676 w 232228"/>
              <a:gd name="connsiteY5" fmla="*/ 534610 h 558800"/>
              <a:gd name="connsiteX6" fmla="*/ 67733 w 232228"/>
              <a:gd name="connsiteY6" fmla="*/ 389467 h 558800"/>
              <a:gd name="connsiteX7" fmla="*/ 24190 w 232228"/>
              <a:gd name="connsiteY7" fmla="*/ 41124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228" h="558800">
                <a:moveTo>
                  <a:pt x="24190" y="41124"/>
                </a:moveTo>
                <a:cubicBezTo>
                  <a:pt x="48380" y="0"/>
                  <a:pt x="193524" y="111277"/>
                  <a:pt x="212876" y="142724"/>
                </a:cubicBezTo>
                <a:cubicBezTo>
                  <a:pt x="232228" y="174171"/>
                  <a:pt x="140304" y="174172"/>
                  <a:pt x="140304" y="229810"/>
                </a:cubicBezTo>
                <a:cubicBezTo>
                  <a:pt x="140304" y="285448"/>
                  <a:pt x="229809" y="425753"/>
                  <a:pt x="212876" y="476553"/>
                </a:cubicBezTo>
                <a:cubicBezTo>
                  <a:pt x="195943" y="527353"/>
                  <a:pt x="72571" y="524934"/>
                  <a:pt x="38704" y="534610"/>
                </a:cubicBezTo>
                <a:cubicBezTo>
                  <a:pt x="4837" y="544286"/>
                  <a:pt x="4838" y="558800"/>
                  <a:pt x="9676" y="534610"/>
                </a:cubicBezTo>
                <a:cubicBezTo>
                  <a:pt x="14514" y="510420"/>
                  <a:pt x="62895" y="474134"/>
                  <a:pt x="67733" y="389467"/>
                </a:cubicBezTo>
                <a:cubicBezTo>
                  <a:pt x="72571" y="304800"/>
                  <a:pt x="0" y="82248"/>
                  <a:pt x="24190" y="4112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387" name="Freeform 1386"/>
          <p:cNvSpPr/>
          <p:nvPr/>
        </p:nvSpPr>
        <p:spPr>
          <a:xfrm>
            <a:off x="3025690" y="4908259"/>
            <a:ext cx="2041135" cy="605106"/>
          </a:xfrm>
          <a:custGeom>
            <a:avLst/>
            <a:gdLst>
              <a:gd name="connsiteX0" fmla="*/ 2019904 w 2044094"/>
              <a:gd name="connsiteY0" fmla="*/ 553962 h 599924"/>
              <a:gd name="connsiteX1" fmla="*/ 1497390 w 2044094"/>
              <a:gd name="connsiteY1" fmla="*/ 437847 h 599924"/>
              <a:gd name="connsiteX2" fmla="*/ 931333 w 2044094"/>
              <a:gd name="connsiteY2" fmla="*/ 394304 h 599924"/>
              <a:gd name="connsiteX3" fmla="*/ 524933 w 2044094"/>
              <a:gd name="connsiteY3" fmla="*/ 452362 h 599924"/>
              <a:gd name="connsiteX4" fmla="*/ 45962 w 2044094"/>
              <a:gd name="connsiteY4" fmla="*/ 423333 h 599924"/>
              <a:gd name="connsiteX5" fmla="*/ 249162 w 2044094"/>
              <a:gd name="connsiteY5" fmla="*/ 365276 h 599924"/>
              <a:gd name="connsiteX6" fmla="*/ 278190 w 2044094"/>
              <a:gd name="connsiteY6" fmla="*/ 191104 h 599924"/>
              <a:gd name="connsiteX7" fmla="*/ 568476 w 2044094"/>
              <a:gd name="connsiteY7" fmla="*/ 16933 h 599924"/>
              <a:gd name="connsiteX8" fmla="*/ 612019 w 2044094"/>
              <a:gd name="connsiteY8" fmla="*/ 89504 h 599924"/>
              <a:gd name="connsiteX9" fmla="*/ 728133 w 2044094"/>
              <a:gd name="connsiteY9" fmla="*/ 89504 h 599924"/>
              <a:gd name="connsiteX10" fmla="*/ 887790 w 2044094"/>
              <a:gd name="connsiteY10" fmla="*/ 45962 h 599924"/>
              <a:gd name="connsiteX11" fmla="*/ 1642533 w 2044094"/>
              <a:gd name="connsiteY11" fmla="*/ 162076 h 599924"/>
              <a:gd name="connsiteX12" fmla="*/ 2019904 w 2044094"/>
              <a:gd name="connsiteY12" fmla="*/ 553962 h 5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4094" h="599924">
                <a:moveTo>
                  <a:pt x="2019904" y="553962"/>
                </a:moveTo>
                <a:cubicBezTo>
                  <a:pt x="1995714" y="599924"/>
                  <a:pt x="1678818" y="464457"/>
                  <a:pt x="1497390" y="437847"/>
                </a:cubicBezTo>
                <a:cubicBezTo>
                  <a:pt x="1315962" y="411237"/>
                  <a:pt x="1093409" y="391885"/>
                  <a:pt x="931333" y="394304"/>
                </a:cubicBezTo>
                <a:cubicBezTo>
                  <a:pt x="769257" y="396723"/>
                  <a:pt x="672495" y="447524"/>
                  <a:pt x="524933" y="452362"/>
                </a:cubicBezTo>
                <a:cubicBezTo>
                  <a:pt x="377371" y="457200"/>
                  <a:pt x="91924" y="437847"/>
                  <a:pt x="45962" y="423333"/>
                </a:cubicBezTo>
                <a:cubicBezTo>
                  <a:pt x="0" y="408819"/>
                  <a:pt x="210457" y="403981"/>
                  <a:pt x="249162" y="365276"/>
                </a:cubicBezTo>
                <a:cubicBezTo>
                  <a:pt x="287867" y="326571"/>
                  <a:pt x="224971" y="249161"/>
                  <a:pt x="278190" y="191104"/>
                </a:cubicBezTo>
                <a:cubicBezTo>
                  <a:pt x="331409" y="133047"/>
                  <a:pt x="512838" y="33866"/>
                  <a:pt x="568476" y="16933"/>
                </a:cubicBezTo>
                <a:cubicBezTo>
                  <a:pt x="624114" y="0"/>
                  <a:pt x="585410" y="77409"/>
                  <a:pt x="612019" y="89504"/>
                </a:cubicBezTo>
                <a:cubicBezTo>
                  <a:pt x="638628" y="101599"/>
                  <a:pt x="682171" y="96761"/>
                  <a:pt x="728133" y="89504"/>
                </a:cubicBezTo>
                <a:cubicBezTo>
                  <a:pt x="774095" y="82247"/>
                  <a:pt x="735390" y="33867"/>
                  <a:pt x="887790" y="45962"/>
                </a:cubicBezTo>
                <a:cubicBezTo>
                  <a:pt x="1040190" y="58057"/>
                  <a:pt x="1449009" y="79829"/>
                  <a:pt x="1642533" y="162076"/>
                </a:cubicBezTo>
                <a:cubicBezTo>
                  <a:pt x="1836057" y="244323"/>
                  <a:pt x="2044094" y="508000"/>
                  <a:pt x="2019904" y="55396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41" name="Freeform 312"/>
          <p:cNvSpPr>
            <a:spLocks/>
          </p:cNvSpPr>
          <p:nvPr/>
        </p:nvSpPr>
        <p:spPr bwMode="auto">
          <a:xfrm>
            <a:off x="3271222" y="3756793"/>
            <a:ext cx="1032690" cy="118094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44" y="144"/>
              </a:cxn>
              <a:cxn ang="0">
                <a:pos x="56" y="272"/>
              </a:cxn>
              <a:cxn ang="0">
                <a:pos x="48" y="624"/>
              </a:cxn>
              <a:cxn ang="0">
                <a:pos x="0" y="672"/>
              </a:cxn>
              <a:cxn ang="0">
                <a:pos x="48" y="816"/>
              </a:cxn>
              <a:cxn ang="0">
                <a:pos x="288" y="912"/>
              </a:cxn>
              <a:cxn ang="0">
                <a:pos x="384" y="1008"/>
              </a:cxn>
              <a:cxn ang="0">
                <a:pos x="488" y="1008"/>
              </a:cxn>
              <a:cxn ang="0">
                <a:pos x="576" y="912"/>
              </a:cxn>
              <a:cxn ang="0">
                <a:pos x="720" y="864"/>
              </a:cxn>
              <a:cxn ang="0">
                <a:pos x="864" y="864"/>
              </a:cxn>
              <a:cxn ang="0">
                <a:pos x="912" y="672"/>
              </a:cxn>
              <a:cxn ang="0">
                <a:pos x="864" y="576"/>
              </a:cxn>
              <a:cxn ang="0">
                <a:pos x="912" y="480"/>
              </a:cxn>
              <a:cxn ang="0">
                <a:pos x="960" y="384"/>
              </a:cxn>
              <a:cxn ang="0">
                <a:pos x="912" y="240"/>
              </a:cxn>
              <a:cxn ang="0">
                <a:pos x="792" y="224"/>
              </a:cxn>
              <a:cxn ang="0">
                <a:pos x="672" y="96"/>
              </a:cxn>
              <a:cxn ang="0">
                <a:pos x="624" y="0"/>
              </a:cxn>
              <a:cxn ang="0">
                <a:pos x="480" y="0"/>
              </a:cxn>
            </a:cxnLst>
            <a:rect l="0" t="0" r="r" b="b"/>
            <a:pathLst>
              <a:path w="960" h="1008">
                <a:moveTo>
                  <a:pt x="480" y="0"/>
                </a:moveTo>
                <a:lnTo>
                  <a:pt x="144" y="144"/>
                </a:lnTo>
                <a:lnTo>
                  <a:pt x="56" y="272"/>
                </a:lnTo>
                <a:lnTo>
                  <a:pt x="48" y="624"/>
                </a:lnTo>
                <a:lnTo>
                  <a:pt x="0" y="672"/>
                </a:lnTo>
                <a:lnTo>
                  <a:pt x="48" y="816"/>
                </a:lnTo>
                <a:lnTo>
                  <a:pt x="288" y="912"/>
                </a:lnTo>
                <a:lnTo>
                  <a:pt x="384" y="1008"/>
                </a:lnTo>
                <a:lnTo>
                  <a:pt x="488" y="1008"/>
                </a:lnTo>
                <a:lnTo>
                  <a:pt x="576" y="912"/>
                </a:lnTo>
                <a:lnTo>
                  <a:pt x="720" y="864"/>
                </a:lnTo>
                <a:lnTo>
                  <a:pt x="864" y="864"/>
                </a:lnTo>
                <a:lnTo>
                  <a:pt x="912" y="672"/>
                </a:lnTo>
                <a:lnTo>
                  <a:pt x="864" y="576"/>
                </a:lnTo>
                <a:lnTo>
                  <a:pt x="912" y="480"/>
                </a:lnTo>
                <a:lnTo>
                  <a:pt x="960" y="384"/>
                </a:lnTo>
                <a:lnTo>
                  <a:pt x="912" y="240"/>
                </a:lnTo>
                <a:lnTo>
                  <a:pt x="792" y="224"/>
                </a:lnTo>
                <a:lnTo>
                  <a:pt x="672" y="96"/>
                </a:lnTo>
                <a:lnTo>
                  <a:pt x="624" y="0"/>
                </a:lnTo>
                <a:lnTo>
                  <a:pt x="480" y="0"/>
                </a:lnTo>
                <a:close/>
              </a:path>
            </a:pathLst>
          </a:custGeom>
          <a:solidFill>
            <a:srgbClr val="00FFFF"/>
          </a:solidFill>
          <a:ln w="28575" cap="flat" cmpd="sng">
            <a:solidFill>
              <a:srgbClr val="F2182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Book Antiqua"/>
            </a:endParaRPr>
          </a:p>
        </p:txBody>
      </p:sp>
      <p:grpSp>
        <p:nvGrpSpPr>
          <p:cNvPr id="1445" name="Group 209"/>
          <p:cNvGrpSpPr>
            <a:grpSpLocks/>
          </p:cNvGrpSpPr>
          <p:nvPr/>
        </p:nvGrpSpPr>
        <p:grpSpPr bwMode="auto">
          <a:xfrm>
            <a:off x="3271223" y="3832993"/>
            <a:ext cx="1042371" cy="1135829"/>
            <a:chOff x="2213" y="1489"/>
            <a:chExt cx="969" cy="1046"/>
          </a:xfrm>
        </p:grpSpPr>
        <p:sp>
          <p:nvSpPr>
            <p:cNvPr id="1446" name="AutoShape 211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47" name="AutoShape 212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48" name="AutoShape 213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49" name="AutoShape 214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0" name="AutoShape 215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1" name="AutoShape 216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2" name="AutoShape 217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3" name="AutoShape 218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4" name="AutoShape 219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5" name="AutoShape 220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6" name="AutoShape 221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7" name="AutoShape 222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8" name="AutoShape 223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59" name="AutoShape 224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0" name="AutoShape 225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1" name="AutoShape 226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2" name="AutoShape 227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3" name="AutoShape 228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4" name="AutoShape 229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5" name="AutoShape 230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6" name="AutoShape 231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7" name="AutoShape 232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8" name="AutoShape 233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69" name="AutoShape 234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0" name="AutoShape 235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1" name="AutoShape 236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2" name="AutoShape 237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3" name="AutoShape 238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4" name="AutoShape 239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5" name="AutoShape 240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6" name="AutoShape 241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7" name="AutoShape 242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8" name="AutoShape 243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79" name="AutoShape 244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0" name="AutoShape 245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1" name="AutoShape 246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2" name="AutoShape 247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3" name="AutoShape 248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4" name="AutoShape 249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5" name="AutoShape 250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6" name="AutoShape 251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7" name="AutoShape 252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8" name="AutoShape 253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89" name="AutoShape 254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90" name="AutoShape 255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91" name="AutoShape 256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92" name="AutoShape 257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93" name="AutoShape 258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94" name="AutoShape 259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</p:grpSp>
      <p:sp>
        <p:nvSpPr>
          <p:cNvPr id="1495" name="Freeform 1494"/>
          <p:cNvSpPr/>
          <p:nvPr/>
        </p:nvSpPr>
        <p:spPr>
          <a:xfrm>
            <a:off x="3780433" y="2760144"/>
            <a:ext cx="304358" cy="268394"/>
          </a:xfrm>
          <a:custGeom>
            <a:avLst/>
            <a:gdLst>
              <a:gd name="connsiteX0" fmla="*/ 292704 w 304799"/>
              <a:gd name="connsiteY0" fmla="*/ 147562 h 266095"/>
              <a:gd name="connsiteX1" fmla="*/ 205619 w 304799"/>
              <a:gd name="connsiteY1" fmla="*/ 60477 h 266095"/>
              <a:gd name="connsiteX2" fmla="*/ 74990 w 304799"/>
              <a:gd name="connsiteY2" fmla="*/ 2419 h 266095"/>
              <a:gd name="connsiteX3" fmla="*/ 2419 w 304799"/>
              <a:gd name="connsiteY3" fmla="*/ 45962 h 266095"/>
              <a:gd name="connsiteX4" fmla="*/ 60476 w 304799"/>
              <a:gd name="connsiteY4" fmla="*/ 147562 h 266095"/>
              <a:gd name="connsiteX5" fmla="*/ 162076 w 304799"/>
              <a:gd name="connsiteY5" fmla="*/ 249162 h 266095"/>
              <a:gd name="connsiteX6" fmla="*/ 278190 w 304799"/>
              <a:gd name="connsiteY6" fmla="*/ 249162 h 266095"/>
              <a:gd name="connsiteX7" fmla="*/ 292704 w 304799"/>
              <a:gd name="connsiteY7" fmla="*/ 147562 h 2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99" h="266095">
                <a:moveTo>
                  <a:pt x="292704" y="147562"/>
                </a:moveTo>
                <a:cubicBezTo>
                  <a:pt x="280609" y="116115"/>
                  <a:pt x="241905" y="84667"/>
                  <a:pt x="205619" y="60477"/>
                </a:cubicBezTo>
                <a:cubicBezTo>
                  <a:pt x="169333" y="36287"/>
                  <a:pt x="108857" y="4838"/>
                  <a:pt x="74990" y="2419"/>
                </a:cubicBezTo>
                <a:cubicBezTo>
                  <a:pt x="41123" y="0"/>
                  <a:pt x="4838" y="21772"/>
                  <a:pt x="2419" y="45962"/>
                </a:cubicBezTo>
                <a:cubicBezTo>
                  <a:pt x="0" y="70152"/>
                  <a:pt x="33867" y="113695"/>
                  <a:pt x="60476" y="147562"/>
                </a:cubicBezTo>
                <a:cubicBezTo>
                  <a:pt x="87086" y="181429"/>
                  <a:pt x="125790" y="232229"/>
                  <a:pt x="162076" y="249162"/>
                </a:cubicBezTo>
                <a:cubicBezTo>
                  <a:pt x="198362" y="266095"/>
                  <a:pt x="254000" y="263676"/>
                  <a:pt x="278190" y="249162"/>
                </a:cubicBezTo>
                <a:cubicBezTo>
                  <a:pt x="302380" y="234648"/>
                  <a:pt x="304799" y="179010"/>
                  <a:pt x="292704" y="14756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96" name="Freeform 1495"/>
          <p:cNvSpPr/>
          <p:nvPr/>
        </p:nvSpPr>
        <p:spPr>
          <a:xfrm>
            <a:off x="2500756" y="4139002"/>
            <a:ext cx="352670" cy="317192"/>
          </a:xfrm>
          <a:custGeom>
            <a:avLst/>
            <a:gdLst>
              <a:gd name="connsiteX0" fmla="*/ 91924 w 353181"/>
              <a:gd name="connsiteY0" fmla="*/ 2419 h 314476"/>
              <a:gd name="connsiteX1" fmla="*/ 4838 w 353181"/>
              <a:gd name="connsiteY1" fmla="*/ 104019 h 314476"/>
              <a:gd name="connsiteX2" fmla="*/ 62896 w 353181"/>
              <a:gd name="connsiteY2" fmla="*/ 278190 h 314476"/>
              <a:gd name="connsiteX3" fmla="*/ 120953 w 353181"/>
              <a:gd name="connsiteY3" fmla="*/ 307219 h 314476"/>
              <a:gd name="connsiteX4" fmla="*/ 295124 w 353181"/>
              <a:gd name="connsiteY4" fmla="*/ 234647 h 314476"/>
              <a:gd name="connsiteX5" fmla="*/ 353181 w 353181"/>
              <a:gd name="connsiteY5" fmla="*/ 220133 h 314476"/>
              <a:gd name="connsiteX6" fmla="*/ 295124 w 353181"/>
              <a:gd name="connsiteY6" fmla="*/ 162076 h 314476"/>
              <a:gd name="connsiteX7" fmla="*/ 295124 w 353181"/>
              <a:gd name="connsiteY7" fmla="*/ 118533 h 314476"/>
              <a:gd name="connsiteX8" fmla="*/ 91924 w 353181"/>
              <a:gd name="connsiteY8" fmla="*/ 2419 h 31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81" h="314476">
                <a:moveTo>
                  <a:pt x="91924" y="2419"/>
                </a:moveTo>
                <a:cubicBezTo>
                  <a:pt x="43543" y="0"/>
                  <a:pt x="9676" y="58057"/>
                  <a:pt x="4838" y="104019"/>
                </a:cubicBezTo>
                <a:cubicBezTo>
                  <a:pt x="0" y="149981"/>
                  <a:pt x="43544" y="244323"/>
                  <a:pt x="62896" y="278190"/>
                </a:cubicBezTo>
                <a:cubicBezTo>
                  <a:pt x="82248" y="312057"/>
                  <a:pt x="82248" y="314476"/>
                  <a:pt x="120953" y="307219"/>
                </a:cubicBezTo>
                <a:cubicBezTo>
                  <a:pt x="159658" y="299962"/>
                  <a:pt x="256419" y="249161"/>
                  <a:pt x="295124" y="234647"/>
                </a:cubicBezTo>
                <a:cubicBezTo>
                  <a:pt x="333829" y="220133"/>
                  <a:pt x="353181" y="232228"/>
                  <a:pt x="353181" y="220133"/>
                </a:cubicBezTo>
                <a:cubicBezTo>
                  <a:pt x="353181" y="208038"/>
                  <a:pt x="304800" y="179009"/>
                  <a:pt x="295124" y="162076"/>
                </a:cubicBezTo>
                <a:cubicBezTo>
                  <a:pt x="285448" y="145143"/>
                  <a:pt x="328991" y="147562"/>
                  <a:pt x="295124" y="118533"/>
                </a:cubicBezTo>
                <a:cubicBezTo>
                  <a:pt x="261257" y="89504"/>
                  <a:pt x="140305" y="4838"/>
                  <a:pt x="91924" y="241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98" name="Freeform 1497"/>
          <p:cNvSpPr/>
          <p:nvPr/>
        </p:nvSpPr>
        <p:spPr>
          <a:xfrm>
            <a:off x="3226470" y="4804241"/>
            <a:ext cx="434798" cy="358671"/>
          </a:xfrm>
          <a:custGeom>
            <a:avLst/>
            <a:gdLst>
              <a:gd name="connsiteX0" fmla="*/ 266095 w 435428"/>
              <a:gd name="connsiteY0" fmla="*/ 4838 h 355599"/>
              <a:gd name="connsiteX1" fmla="*/ 106438 w 435428"/>
              <a:gd name="connsiteY1" fmla="*/ 77409 h 355599"/>
              <a:gd name="connsiteX2" fmla="*/ 19352 w 435428"/>
              <a:gd name="connsiteY2" fmla="*/ 208038 h 355599"/>
              <a:gd name="connsiteX3" fmla="*/ 62895 w 435428"/>
              <a:gd name="connsiteY3" fmla="*/ 338666 h 355599"/>
              <a:gd name="connsiteX4" fmla="*/ 396723 w 435428"/>
              <a:gd name="connsiteY4" fmla="*/ 106438 h 355599"/>
              <a:gd name="connsiteX5" fmla="*/ 266095 w 435428"/>
              <a:gd name="connsiteY5" fmla="*/ 4838 h 3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428" h="355599">
                <a:moveTo>
                  <a:pt x="266095" y="4838"/>
                </a:moveTo>
                <a:cubicBezTo>
                  <a:pt x="217714" y="0"/>
                  <a:pt x="147562" y="43542"/>
                  <a:pt x="106438" y="77409"/>
                </a:cubicBezTo>
                <a:cubicBezTo>
                  <a:pt x="65314" y="111276"/>
                  <a:pt x="26609" y="164495"/>
                  <a:pt x="19352" y="208038"/>
                </a:cubicBezTo>
                <a:cubicBezTo>
                  <a:pt x="12095" y="251581"/>
                  <a:pt x="0" y="355599"/>
                  <a:pt x="62895" y="338666"/>
                </a:cubicBezTo>
                <a:cubicBezTo>
                  <a:pt x="125790" y="321733"/>
                  <a:pt x="358018" y="162076"/>
                  <a:pt x="396723" y="106438"/>
                </a:cubicBezTo>
                <a:cubicBezTo>
                  <a:pt x="435428" y="50800"/>
                  <a:pt x="314476" y="9676"/>
                  <a:pt x="266095" y="483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99" name="Oval 1498"/>
          <p:cNvSpPr/>
          <p:nvPr/>
        </p:nvSpPr>
        <p:spPr>
          <a:xfrm>
            <a:off x="3880822" y="4823592"/>
            <a:ext cx="380448" cy="1537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00" name="Freeform 1499"/>
          <p:cNvSpPr/>
          <p:nvPr/>
        </p:nvSpPr>
        <p:spPr>
          <a:xfrm>
            <a:off x="2895061" y="2910126"/>
            <a:ext cx="285034" cy="304992"/>
          </a:xfrm>
          <a:custGeom>
            <a:avLst/>
            <a:gdLst>
              <a:gd name="connsiteX0" fmla="*/ 263676 w 285447"/>
              <a:gd name="connsiteY0" fmla="*/ 171752 h 302380"/>
              <a:gd name="connsiteX1" fmla="*/ 263676 w 285447"/>
              <a:gd name="connsiteY1" fmla="*/ 287866 h 302380"/>
              <a:gd name="connsiteX2" fmla="*/ 176591 w 285447"/>
              <a:gd name="connsiteY2" fmla="*/ 258837 h 302380"/>
              <a:gd name="connsiteX3" fmla="*/ 16933 w 285447"/>
              <a:gd name="connsiteY3" fmla="*/ 157237 h 302380"/>
              <a:gd name="connsiteX4" fmla="*/ 74991 w 285447"/>
              <a:gd name="connsiteY4" fmla="*/ 99180 h 302380"/>
              <a:gd name="connsiteX5" fmla="*/ 133048 w 285447"/>
              <a:gd name="connsiteY5" fmla="*/ 12095 h 302380"/>
              <a:gd name="connsiteX6" fmla="*/ 263676 w 285447"/>
              <a:gd name="connsiteY6" fmla="*/ 171752 h 3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447" h="302380">
                <a:moveTo>
                  <a:pt x="263676" y="171752"/>
                </a:moveTo>
                <a:cubicBezTo>
                  <a:pt x="285447" y="217714"/>
                  <a:pt x="278190" y="273352"/>
                  <a:pt x="263676" y="287866"/>
                </a:cubicBezTo>
                <a:cubicBezTo>
                  <a:pt x="249162" y="302380"/>
                  <a:pt x="217715" y="280609"/>
                  <a:pt x="176591" y="258837"/>
                </a:cubicBezTo>
                <a:cubicBezTo>
                  <a:pt x="135467" y="237066"/>
                  <a:pt x="33866" y="183846"/>
                  <a:pt x="16933" y="157237"/>
                </a:cubicBezTo>
                <a:cubicBezTo>
                  <a:pt x="0" y="130628"/>
                  <a:pt x="55639" y="123370"/>
                  <a:pt x="74991" y="99180"/>
                </a:cubicBezTo>
                <a:cubicBezTo>
                  <a:pt x="94344" y="74990"/>
                  <a:pt x="94343" y="0"/>
                  <a:pt x="133048" y="12095"/>
                </a:cubicBezTo>
                <a:cubicBezTo>
                  <a:pt x="171753" y="24190"/>
                  <a:pt x="241905" y="125790"/>
                  <a:pt x="263676" y="17175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01" name="Freeform 1500"/>
          <p:cNvSpPr/>
          <p:nvPr/>
        </p:nvSpPr>
        <p:spPr>
          <a:xfrm>
            <a:off x="2814023" y="3909193"/>
            <a:ext cx="604761" cy="769257"/>
          </a:xfrm>
          <a:custGeom>
            <a:avLst/>
            <a:gdLst>
              <a:gd name="connsiteX0" fmla="*/ 503161 w 604761"/>
              <a:gd name="connsiteY0" fmla="*/ 181428 h 769257"/>
              <a:gd name="connsiteX1" fmla="*/ 285447 w 604761"/>
              <a:gd name="connsiteY1" fmla="*/ 210457 h 769257"/>
              <a:gd name="connsiteX2" fmla="*/ 169333 w 604761"/>
              <a:gd name="connsiteY2" fmla="*/ 312057 h 769257"/>
              <a:gd name="connsiteX3" fmla="*/ 53218 w 604761"/>
              <a:gd name="connsiteY3" fmla="*/ 384628 h 769257"/>
              <a:gd name="connsiteX4" fmla="*/ 24190 w 604761"/>
              <a:gd name="connsiteY4" fmla="*/ 457200 h 769257"/>
              <a:gd name="connsiteX5" fmla="*/ 198361 w 604761"/>
              <a:gd name="connsiteY5" fmla="*/ 558800 h 769257"/>
              <a:gd name="connsiteX6" fmla="*/ 299961 w 604761"/>
              <a:gd name="connsiteY6" fmla="*/ 703942 h 769257"/>
              <a:gd name="connsiteX7" fmla="*/ 430590 w 604761"/>
              <a:gd name="connsiteY7" fmla="*/ 762000 h 769257"/>
              <a:gd name="connsiteX8" fmla="*/ 503161 w 604761"/>
              <a:gd name="connsiteY8" fmla="*/ 660400 h 769257"/>
              <a:gd name="connsiteX9" fmla="*/ 532190 w 604761"/>
              <a:gd name="connsiteY9" fmla="*/ 370114 h 769257"/>
              <a:gd name="connsiteX10" fmla="*/ 546704 w 604761"/>
              <a:gd name="connsiteY10" fmla="*/ 210457 h 769257"/>
              <a:gd name="connsiteX11" fmla="*/ 604761 w 604761"/>
              <a:gd name="connsiteY11" fmla="*/ 65314 h 769257"/>
              <a:gd name="connsiteX12" fmla="*/ 546704 w 604761"/>
              <a:gd name="connsiteY12" fmla="*/ 21771 h 769257"/>
              <a:gd name="connsiteX13" fmla="*/ 430590 w 604761"/>
              <a:gd name="connsiteY13" fmla="*/ 195942 h 769257"/>
              <a:gd name="connsiteX14" fmla="*/ 430590 w 604761"/>
              <a:gd name="connsiteY14" fmla="*/ 195942 h 769257"/>
              <a:gd name="connsiteX0" fmla="*/ 503161 w 604761"/>
              <a:gd name="connsiteY0" fmla="*/ 181428 h 769257"/>
              <a:gd name="connsiteX1" fmla="*/ 285447 w 604761"/>
              <a:gd name="connsiteY1" fmla="*/ 210457 h 769257"/>
              <a:gd name="connsiteX2" fmla="*/ 233978 w 604761"/>
              <a:gd name="connsiteY2" fmla="*/ 281808 h 769257"/>
              <a:gd name="connsiteX3" fmla="*/ 53218 w 604761"/>
              <a:gd name="connsiteY3" fmla="*/ 384628 h 769257"/>
              <a:gd name="connsiteX4" fmla="*/ 24190 w 604761"/>
              <a:gd name="connsiteY4" fmla="*/ 457200 h 769257"/>
              <a:gd name="connsiteX5" fmla="*/ 198361 w 604761"/>
              <a:gd name="connsiteY5" fmla="*/ 558800 h 769257"/>
              <a:gd name="connsiteX6" fmla="*/ 299961 w 604761"/>
              <a:gd name="connsiteY6" fmla="*/ 703942 h 769257"/>
              <a:gd name="connsiteX7" fmla="*/ 430590 w 604761"/>
              <a:gd name="connsiteY7" fmla="*/ 762000 h 769257"/>
              <a:gd name="connsiteX8" fmla="*/ 503161 w 604761"/>
              <a:gd name="connsiteY8" fmla="*/ 660400 h 769257"/>
              <a:gd name="connsiteX9" fmla="*/ 532190 w 604761"/>
              <a:gd name="connsiteY9" fmla="*/ 370114 h 769257"/>
              <a:gd name="connsiteX10" fmla="*/ 546704 w 604761"/>
              <a:gd name="connsiteY10" fmla="*/ 210457 h 769257"/>
              <a:gd name="connsiteX11" fmla="*/ 604761 w 604761"/>
              <a:gd name="connsiteY11" fmla="*/ 65314 h 769257"/>
              <a:gd name="connsiteX12" fmla="*/ 546704 w 604761"/>
              <a:gd name="connsiteY12" fmla="*/ 21771 h 769257"/>
              <a:gd name="connsiteX13" fmla="*/ 430590 w 604761"/>
              <a:gd name="connsiteY13" fmla="*/ 195942 h 769257"/>
              <a:gd name="connsiteX14" fmla="*/ 430590 w 604761"/>
              <a:gd name="connsiteY14" fmla="*/ 195942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761" h="769257">
                <a:moveTo>
                  <a:pt x="503161" y="181428"/>
                </a:moveTo>
                <a:cubicBezTo>
                  <a:pt x="422123" y="185057"/>
                  <a:pt x="330311" y="193727"/>
                  <a:pt x="285447" y="210457"/>
                </a:cubicBezTo>
                <a:cubicBezTo>
                  <a:pt x="240583" y="227187"/>
                  <a:pt x="272683" y="252779"/>
                  <a:pt x="233978" y="281808"/>
                </a:cubicBezTo>
                <a:cubicBezTo>
                  <a:pt x="195273" y="310837"/>
                  <a:pt x="88183" y="355396"/>
                  <a:pt x="53218" y="384628"/>
                </a:cubicBezTo>
                <a:cubicBezTo>
                  <a:pt x="18253" y="413860"/>
                  <a:pt x="0" y="428171"/>
                  <a:pt x="24190" y="457200"/>
                </a:cubicBezTo>
                <a:cubicBezTo>
                  <a:pt x="48380" y="486229"/>
                  <a:pt x="152399" y="517676"/>
                  <a:pt x="198361" y="558800"/>
                </a:cubicBezTo>
                <a:cubicBezTo>
                  <a:pt x="244323" y="599924"/>
                  <a:pt x="261256" y="670075"/>
                  <a:pt x="299961" y="703942"/>
                </a:cubicBezTo>
                <a:cubicBezTo>
                  <a:pt x="338666" y="737809"/>
                  <a:pt x="396723" y="769257"/>
                  <a:pt x="430590" y="762000"/>
                </a:cubicBezTo>
                <a:cubicBezTo>
                  <a:pt x="464457" y="754743"/>
                  <a:pt x="486228" y="725714"/>
                  <a:pt x="503161" y="660400"/>
                </a:cubicBezTo>
                <a:cubicBezTo>
                  <a:pt x="520094" y="595086"/>
                  <a:pt x="524933" y="445104"/>
                  <a:pt x="532190" y="370114"/>
                </a:cubicBezTo>
                <a:cubicBezTo>
                  <a:pt x="539447" y="295124"/>
                  <a:pt x="534609" y="261257"/>
                  <a:pt x="546704" y="210457"/>
                </a:cubicBezTo>
                <a:cubicBezTo>
                  <a:pt x="558799" y="159657"/>
                  <a:pt x="604761" y="96762"/>
                  <a:pt x="604761" y="65314"/>
                </a:cubicBezTo>
                <a:cubicBezTo>
                  <a:pt x="604761" y="33866"/>
                  <a:pt x="575732" y="0"/>
                  <a:pt x="546704" y="21771"/>
                </a:cubicBezTo>
                <a:cubicBezTo>
                  <a:pt x="517676" y="43542"/>
                  <a:pt x="430590" y="195942"/>
                  <a:pt x="430590" y="195942"/>
                </a:cubicBezTo>
                <a:lnTo>
                  <a:pt x="430590" y="195942"/>
                </a:ln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02" name="Rectangle 1501"/>
          <p:cNvSpPr/>
          <p:nvPr/>
        </p:nvSpPr>
        <p:spPr>
          <a:xfrm>
            <a:off x="6400800" y="1904999"/>
            <a:ext cx="4806462" cy="32414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03" name="TextBox 1502"/>
          <p:cNvSpPr txBox="1"/>
          <p:nvPr/>
        </p:nvSpPr>
        <p:spPr>
          <a:xfrm rot="16200000">
            <a:off x="5122224" y="310737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Volume intruded</a:t>
            </a:r>
          </a:p>
        </p:txBody>
      </p:sp>
      <p:sp>
        <p:nvSpPr>
          <p:cNvPr id="1504" name="TextBox 1503"/>
          <p:cNvSpPr txBox="1"/>
          <p:nvPr/>
        </p:nvSpPr>
        <p:spPr>
          <a:xfrm>
            <a:off x="7672754" y="5375031"/>
            <a:ext cx="221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Book Antiqua"/>
              </a:rPr>
              <a:t>Pressure Applied</a:t>
            </a:r>
          </a:p>
        </p:txBody>
      </p:sp>
      <p:cxnSp>
        <p:nvCxnSpPr>
          <p:cNvPr id="1506" name="Straight Arrow Connector 1505"/>
          <p:cNvCxnSpPr/>
          <p:nvPr/>
        </p:nvCxnSpPr>
        <p:spPr>
          <a:xfrm>
            <a:off x="9296400" y="5181600"/>
            <a:ext cx="838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7" name="Isosceles Triangle 1506"/>
          <p:cNvSpPr/>
          <p:nvPr/>
        </p:nvSpPr>
        <p:spPr>
          <a:xfrm>
            <a:off x="6629400" y="3200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08" name="Isosceles Triangle 1507"/>
          <p:cNvSpPr/>
          <p:nvPr/>
        </p:nvSpPr>
        <p:spPr>
          <a:xfrm>
            <a:off x="7467600" y="32766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09" name="Isosceles Triangle 1508"/>
          <p:cNvSpPr/>
          <p:nvPr/>
        </p:nvSpPr>
        <p:spPr>
          <a:xfrm>
            <a:off x="7010400" y="243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10" name="Isosceles Triangle 1509"/>
          <p:cNvSpPr/>
          <p:nvPr/>
        </p:nvSpPr>
        <p:spPr>
          <a:xfrm>
            <a:off x="8188569" y="3915508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11" name="Isosceles Triangle 1510"/>
          <p:cNvSpPr/>
          <p:nvPr/>
        </p:nvSpPr>
        <p:spPr>
          <a:xfrm>
            <a:off x="8587154" y="4243754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12" name="Isosceles Triangle 1511"/>
          <p:cNvSpPr/>
          <p:nvPr/>
        </p:nvSpPr>
        <p:spPr>
          <a:xfrm>
            <a:off x="9513277" y="3264877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331" name="Freeform 330"/>
          <p:cNvSpPr/>
          <p:nvPr/>
        </p:nvSpPr>
        <p:spPr>
          <a:xfrm>
            <a:off x="1828801" y="1676401"/>
            <a:ext cx="4199467" cy="4664529"/>
          </a:xfrm>
          <a:custGeom>
            <a:avLst/>
            <a:gdLst>
              <a:gd name="connsiteX0" fmla="*/ 1519162 w 4199467"/>
              <a:gd name="connsiteY0" fmla="*/ 43543 h 4642153"/>
              <a:gd name="connsiteX1" fmla="*/ 2506133 w 4199467"/>
              <a:gd name="connsiteY1" fmla="*/ 159657 h 4642153"/>
              <a:gd name="connsiteX2" fmla="*/ 3333447 w 4199467"/>
              <a:gd name="connsiteY2" fmla="*/ 595086 h 4642153"/>
              <a:gd name="connsiteX3" fmla="*/ 3943047 w 4199467"/>
              <a:gd name="connsiteY3" fmla="*/ 1465943 h 4642153"/>
              <a:gd name="connsiteX4" fmla="*/ 4175276 w 4199467"/>
              <a:gd name="connsiteY4" fmla="*/ 2641600 h 4642153"/>
              <a:gd name="connsiteX5" fmla="*/ 4001105 w 4199467"/>
              <a:gd name="connsiteY5" fmla="*/ 3802743 h 4642153"/>
              <a:gd name="connsiteX6" fmla="*/ 2985105 w 4199467"/>
              <a:gd name="connsiteY6" fmla="*/ 4412343 h 4642153"/>
              <a:gd name="connsiteX7" fmla="*/ 1475619 w 4199467"/>
              <a:gd name="connsiteY7" fmla="*/ 4557486 h 4642153"/>
              <a:gd name="connsiteX8" fmla="*/ 241905 w 4199467"/>
              <a:gd name="connsiteY8" fmla="*/ 3904343 h 4642153"/>
              <a:gd name="connsiteX9" fmla="*/ 24190 w 4199467"/>
              <a:gd name="connsiteY9" fmla="*/ 2656114 h 4642153"/>
              <a:gd name="connsiteX10" fmla="*/ 227390 w 4199467"/>
              <a:gd name="connsiteY10" fmla="*/ 972457 h 4642153"/>
              <a:gd name="connsiteX11" fmla="*/ 691847 w 4199467"/>
              <a:gd name="connsiteY11" fmla="*/ 101600 h 4642153"/>
              <a:gd name="connsiteX12" fmla="*/ 1301447 w 4199467"/>
              <a:gd name="connsiteY12" fmla="*/ 362857 h 4642153"/>
              <a:gd name="connsiteX13" fmla="*/ 1228876 w 4199467"/>
              <a:gd name="connsiteY13" fmla="*/ 420914 h 4642153"/>
              <a:gd name="connsiteX14" fmla="*/ 1141790 w 4199467"/>
              <a:gd name="connsiteY14" fmla="*/ 682171 h 4642153"/>
              <a:gd name="connsiteX15" fmla="*/ 1083733 w 4199467"/>
              <a:gd name="connsiteY15" fmla="*/ 1001486 h 4642153"/>
              <a:gd name="connsiteX16" fmla="*/ 1069219 w 4199467"/>
              <a:gd name="connsiteY16" fmla="*/ 1190171 h 4642153"/>
              <a:gd name="connsiteX17" fmla="*/ 1040190 w 4199467"/>
              <a:gd name="connsiteY17" fmla="*/ 1320800 h 4642153"/>
              <a:gd name="connsiteX18" fmla="*/ 924076 w 4199467"/>
              <a:gd name="connsiteY18" fmla="*/ 1480457 h 4642153"/>
              <a:gd name="connsiteX19" fmla="*/ 836990 w 4199467"/>
              <a:gd name="connsiteY19" fmla="*/ 1524000 h 4642153"/>
              <a:gd name="connsiteX20" fmla="*/ 648305 w 4199467"/>
              <a:gd name="connsiteY20" fmla="*/ 1698171 h 4642153"/>
              <a:gd name="connsiteX21" fmla="*/ 648305 w 4199467"/>
              <a:gd name="connsiteY21" fmla="*/ 1857829 h 4642153"/>
              <a:gd name="connsiteX22" fmla="*/ 720876 w 4199467"/>
              <a:gd name="connsiteY22" fmla="*/ 2148114 h 4642153"/>
              <a:gd name="connsiteX23" fmla="*/ 633790 w 4199467"/>
              <a:gd name="connsiteY23" fmla="*/ 2423886 h 4642153"/>
              <a:gd name="connsiteX24" fmla="*/ 720876 w 4199467"/>
              <a:gd name="connsiteY24" fmla="*/ 2569029 h 4642153"/>
              <a:gd name="connsiteX25" fmla="*/ 735390 w 4199467"/>
              <a:gd name="connsiteY25" fmla="*/ 2830286 h 4642153"/>
              <a:gd name="connsiteX26" fmla="*/ 677333 w 4199467"/>
              <a:gd name="connsiteY26" fmla="*/ 2801257 h 4642153"/>
              <a:gd name="connsiteX27" fmla="*/ 633790 w 4199467"/>
              <a:gd name="connsiteY27" fmla="*/ 3135086 h 4642153"/>
              <a:gd name="connsiteX28" fmla="*/ 575733 w 4199467"/>
              <a:gd name="connsiteY28" fmla="*/ 3367314 h 4642153"/>
              <a:gd name="connsiteX29" fmla="*/ 619276 w 4199467"/>
              <a:gd name="connsiteY29" fmla="*/ 3643086 h 4642153"/>
              <a:gd name="connsiteX30" fmla="*/ 822476 w 4199467"/>
              <a:gd name="connsiteY30" fmla="*/ 3744686 h 4642153"/>
              <a:gd name="connsiteX31" fmla="*/ 996647 w 4199467"/>
              <a:gd name="connsiteY31" fmla="*/ 3860800 h 4642153"/>
              <a:gd name="connsiteX32" fmla="*/ 1141790 w 4199467"/>
              <a:gd name="connsiteY32" fmla="*/ 3831771 h 4642153"/>
              <a:gd name="connsiteX33" fmla="*/ 1315962 w 4199467"/>
              <a:gd name="connsiteY33" fmla="*/ 3686629 h 4642153"/>
              <a:gd name="connsiteX34" fmla="*/ 1722362 w 4199467"/>
              <a:gd name="connsiteY34" fmla="*/ 3701143 h 4642153"/>
              <a:gd name="connsiteX35" fmla="*/ 2186819 w 4199467"/>
              <a:gd name="connsiteY35" fmla="*/ 3643086 h 4642153"/>
              <a:gd name="connsiteX36" fmla="*/ 2636762 w 4199467"/>
              <a:gd name="connsiteY36" fmla="*/ 3643086 h 4642153"/>
              <a:gd name="connsiteX37" fmla="*/ 2868990 w 4199467"/>
              <a:gd name="connsiteY37" fmla="*/ 3686629 h 4642153"/>
              <a:gd name="connsiteX38" fmla="*/ 3101219 w 4199467"/>
              <a:gd name="connsiteY38" fmla="*/ 3744686 h 4642153"/>
              <a:gd name="connsiteX39" fmla="*/ 3333447 w 4199467"/>
              <a:gd name="connsiteY39" fmla="*/ 3802743 h 4642153"/>
              <a:gd name="connsiteX40" fmla="*/ 3362476 w 4199467"/>
              <a:gd name="connsiteY40" fmla="*/ 3744686 h 4642153"/>
              <a:gd name="connsiteX41" fmla="*/ 3420533 w 4199467"/>
              <a:gd name="connsiteY41" fmla="*/ 3715657 h 4642153"/>
              <a:gd name="connsiteX42" fmla="*/ 3667276 w 4199467"/>
              <a:gd name="connsiteY42" fmla="*/ 3570514 h 4642153"/>
              <a:gd name="connsiteX43" fmla="*/ 3768876 w 4199467"/>
              <a:gd name="connsiteY43" fmla="*/ 3556000 h 4642153"/>
              <a:gd name="connsiteX44" fmla="*/ 3870476 w 4199467"/>
              <a:gd name="connsiteY44" fmla="*/ 3483429 h 4642153"/>
              <a:gd name="connsiteX45" fmla="*/ 3957562 w 4199467"/>
              <a:gd name="connsiteY45" fmla="*/ 3367314 h 4642153"/>
              <a:gd name="connsiteX46" fmla="*/ 3899505 w 4199467"/>
              <a:gd name="connsiteY46" fmla="*/ 3236686 h 4642153"/>
              <a:gd name="connsiteX47" fmla="*/ 3884990 w 4199467"/>
              <a:gd name="connsiteY47" fmla="*/ 3193143 h 4642153"/>
              <a:gd name="connsiteX48" fmla="*/ 3899505 w 4199467"/>
              <a:gd name="connsiteY48" fmla="*/ 3062514 h 4642153"/>
              <a:gd name="connsiteX49" fmla="*/ 3972076 w 4199467"/>
              <a:gd name="connsiteY49" fmla="*/ 3018971 h 4642153"/>
              <a:gd name="connsiteX50" fmla="*/ 3914019 w 4199467"/>
              <a:gd name="connsiteY50" fmla="*/ 2830286 h 4642153"/>
              <a:gd name="connsiteX51" fmla="*/ 3783390 w 4199467"/>
              <a:gd name="connsiteY51" fmla="*/ 2830286 h 4642153"/>
              <a:gd name="connsiteX52" fmla="*/ 3609219 w 4199467"/>
              <a:gd name="connsiteY52" fmla="*/ 2598057 h 4642153"/>
              <a:gd name="connsiteX53" fmla="*/ 3551162 w 4199467"/>
              <a:gd name="connsiteY53" fmla="*/ 2496457 h 4642153"/>
              <a:gd name="connsiteX54" fmla="*/ 3420533 w 4199467"/>
              <a:gd name="connsiteY54" fmla="*/ 2467429 h 4642153"/>
              <a:gd name="connsiteX55" fmla="*/ 3231847 w 4199467"/>
              <a:gd name="connsiteY55" fmla="*/ 2017486 h 4642153"/>
              <a:gd name="connsiteX56" fmla="*/ 3202819 w 4199467"/>
              <a:gd name="connsiteY56" fmla="*/ 1756229 h 4642153"/>
              <a:gd name="connsiteX57" fmla="*/ 3275390 w 4199467"/>
              <a:gd name="connsiteY57" fmla="*/ 1654629 h 4642153"/>
              <a:gd name="connsiteX58" fmla="*/ 3318933 w 4199467"/>
              <a:gd name="connsiteY58" fmla="*/ 1538514 h 4642153"/>
              <a:gd name="connsiteX59" fmla="*/ 3260876 w 4199467"/>
              <a:gd name="connsiteY59" fmla="*/ 1422400 h 4642153"/>
              <a:gd name="connsiteX60" fmla="*/ 3289905 w 4199467"/>
              <a:gd name="connsiteY60" fmla="*/ 1320800 h 4642153"/>
              <a:gd name="connsiteX61" fmla="*/ 3347962 w 4199467"/>
              <a:gd name="connsiteY61" fmla="*/ 1233714 h 4642153"/>
              <a:gd name="connsiteX62" fmla="*/ 3318933 w 4199467"/>
              <a:gd name="connsiteY62" fmla="*/ 1103086 h 4642153"/>
              <a:gd name="connsiteX63" fmla="*/ 3260876 w 4199467"/>
              <a:gd name="connsiteY63" fmla="*/ 957943 h 4642153"/>
              <a:gd name="connsiteX64" fmla="*/ 3173790 w 4199467"/>
              <a:gd name="connsiteY64" fmla="*/ 928914 h 4642153"/>
              <a:gd name="connsiteX65" fmla="*/ 2941562 w 4199467"/>
              <a:gd name="connsiteY65" fmla="*/ 740229 h 4642153"/>
              <a:gd name="connsiteX66" fmla="*/ 2825447 w 4199467"/>
              <a:gd name="connsiteY66" fmla="*/ 711200 h 4642153"/>
              <a:gd name="connsiteX67" fmla="*/ 2651276 w 4199467"/>
              <a:gd name="connsiteY67" fmla="*/ 827314 h 4642153"/>
              <a:gd name="connsiteX68" fmla="*/ 2462590 w 4199467"/>
              <a:gd name="connsiteY68" fmla="*/ 856343 h 4642153"/>
              <a:gd name="connsiteX69" fmla="*/ 2259390 w 4199467"/>
              <a:gd name="connsiteY69" fmla="*/ 769257 h 4642153"/>
              <a:gd name="connsiteX70" fmla="*/ 2099733 w 4199467"/>
              <a:gd name="connsiteY70" fmla="*/ 653143 h 4642153"/>
              <a:gd name="connsiteX71" fmla="*/ 2114247 w 4199467"/>
              <a:gd name="connsiteY71" fmla="*/ 551543 h 4642153"/>
              <a:gd name="connsiteX72" fmla="*/ 1983619 w 4199467"/>
              <a:gd name="connsiteY72" fmla="*/ 522514 h 4642153"/>
              <a:gd name="connsiteX73" fmla="*/ 1809447 w 4199467"/>
              <a:gd name="connsiteY73" fmla="*/ 304800 h 4642153"/>
              <a:gd name="connsiteX74" fmla="*/ 1751390 w 4199467"/>
              <a:gd name="connsiteY74" fmla="*/ 232229 h 4642153"/>
              <a:gd name="connsiteX75" fmla="*/ 1562705 w 4199467"/>
              <a:gd name="connsiteY75" fmla="*/ 261257 h 4642153"/>
              <a:gd name="connsiteX76" fmla="*/ 822476 w 4199467"/>
              <a:gd name="connsiteY76" fmla="*/ 72571 h 4642153"/>
              <a:gd name="connsiteX77" fmla="*/ 1519162 w 4199467"/>
              <a:gd name="connsiteY77" fmla="*/ 43543 h 4642153"/>
              <a:gd name="connsiteX0" fmla="*/ 1519162 w 4199467"/>
              <a:gd name="connsiteY0" fmla="*/ 43543 h 4642153"/>
              <a:gd name="connsiteX1" fmla="*/ 2506133 w 4199467"/>
              <a:gd name="connsiteY1" fmla="*/ 159657 h 4642153"/>
              <a:gd name="connsiteX2" fmla="*/ 3333447 w 4199467"/>
              <a:gd name="connsiteY2" fmla="*/ 595086 h 4642153"/>
              <a:gd name="connsiteX3" fmla="*/ 3943047 w 4199467"/>
              <a:gd name="connsiteY3" fmla="*/ 1465943 h 4642153"/>
              <a:gd name="connsiteX4" fmla="*/ 4175276 w 4199467"/>
              <a:gd name="connsiteY4" fmla="*/ 2641600 h 4642153"/>
              <a:gd name="connsiteX5" fmla="*/ 4001105 w 4199467"/>
              <a:gd name="connsiteY5" fmla="*/ 3802743 h 4642153"/>
              <a:gd name="connsiteX6" fmla="*/ 2985105 w 4199467"/>
              <a:gd name="connsiteY6" fmla="*/ 4412343 h 4642153"/>
              <a:gd name="connsiteX7" fmla="*/ 1475619 w 4199467"/>
              <a:gd name="connsiteY7" fmla="*/ 4557486 h 4642153"/>
              <a:gd name="connsiteX8" fmla="*/ 241905 w 4199467"/>
              <a:gd name="connsiteY8" fmla="*/ 3904343 h 4642153"/>
              <a:gd name="connsiteX9" fmla="*/ 24190 w 4199467"/>
              <a:gd name="connsiteY9" fmla="*/ 2656114 h 4642153"/>
              <a:gd name="connsiteX10" fmla="*/ 227390 w 4199467"/>
              <a:gd name="connsiteY10" fmla="*/ 972457 h 4642153"/>
              <a:gd name="connsiteX11" fmla="*/ 691847 w 4199467"/>
              <a:gd name="connsiteY11" fmla="*/ 101600 h 4642153"/>
              <a:gd name="connsiteX12" fmla="*/ 1301447 w 4199467"/>
              <a:gd name="connsiteY12" fmla="*/ 362857 h 4642153"/>
              <a:gd name="connsiteX13" fmla="*/ 1228876 w 4199467"/>
              <a:gd name="connsiteY13" fmla="*/ 420914 h 4642153"/>
              <a:gd name="connsiteX14" fmla="*/ 1141790 w 4199467"/>
              <a:gd name="connsiteY14" fmla="*/ 682171 h 4642153"/>
              <a:gd name="connsiteX15" fmla="*/ 1083733 w 4199467"/>
              <a:gd name="connsiteY15" fmla="*/ 1001486 h 4642153"/>
              <a:gd name="connsiteX16" fmla="*/ 1069219 w 4199467"/>
              <a:gd name="connsiteY16" fmla="*/ 1190171 h 4642153"/>
              <a:gd name="connsiteX17" fmla="*/ 1040190 w 4199467"/>
              <a:gd name="connsiteY17" fmla="*/ 1320800 h 4642153"/>
              <a:gd name="connsiteX18" fmla="*/ 924076 w 4199467"/>
              <a:gd name="connsiteY18" fmla="*/ 1480457 h 4642153"/>
              <a:gd name="connsiteX19" fmla="*/ 836990 w 4199467"/>
              <a:gd name="connsiteY19" fmla="*/ 1524000 h 4642153"/>
              <a:gd name="connsiteX20" fmla="*/ 648305 w 4199467"/>
              <a:gd name="connsiteY20" fmla="*/ 1698171 h 4642153"/>
              <a:gd name="connsiteX21" fmla="*/ 648305 w 4199467"/>
              <a:gd name="connsiteY21" fmla="*/ 1857829 h 4642153"/>
              <a:gd name="connsiteX22" fmla="*/ 720876 w 4199467"/>
              <a:gd name="connsiteY22" fmla="*/ 2148114 h 4642153"/>
              <a:gd name="connsiteX23" fmla="*/ 633790 w 4199467"/>
              <a:gd name="connsiteY23" fmla="*/ 2423886 h 4642153"/>
              <a:gd name="connsiteX24" fmla="*/ 720876 w 4199467"/>
              <a:gd name="connsiteY24" fmla="*/ 2569029 h 4642153"/>
              <a:gd name="connsiteX25" fmla="*/ 735390 w 4199467"/>
              <a:gd name="connsiteY25" fmla="*/ 2830286 h 4642153"/>
              <a:gd name="connsiteX26" fmla="*/ 677333 w 4199467"/>
              <a:gd name="connsiteY26" fmla="*/ 2801257 h 4642153"/>
              <a:gd name="connsiteX27" fmla="*/ 633790 w 4199467"/>
              <a:gd name="connsiteY27" fmla="*/ 3135086 h 4642153"/>
              <a:gd name="connsiteX28" fmla="*/ 575733 w 4199467"/>
              <a:gd name="connsiteY28" fmla="*/ 3367314 h 4642153"/>
              <a:gd name="connsiteX29" fmla="*/ 619276 w 4199467"/>
              <a:gd name="connsiteY29" fmla="*/ 3643086 h 4642153"/>
              <a:gd name="connsiteX30" fmla="*/ 822476 w 4199467"/>
              <a:gd name="connsiteY30" fmla="*/ 3744686 h 4642153"/>
              <a:gd name="connsiteX31" fmla="*/ 996647 w 4199467"/>
              <a:gd name="connsiteY31" fmla="*/ 3860800 h 4642153"/>
              <a:gd name="connsiteX32" fmla="*/ 1141790 w 4199467"/>
              <a:gd name="connsiteY32" fmla="*/ 3831771 h 4642153"/>
              <a:gd name="connsiteX33" fmla="*/ 1315962 w 4199467"/>
              <a:gd name="connsiteY33" fmla="*/ 3686629 h 4642153"/>
              <a:gd name="connsiteX34" fmla="*/ 1722362 w 4199467"/>
              <a:gd name="connsiteY34" fmla="*/ 3701143 h 4642153"/>
              <a:gd name="connsiteX35" fmla="*/ 2186819 w 4199467"/>
              <a:gd name="connsiteY35" fmla="*/ 3643086 h 4642153"/>
              <a:gd name="connsiteX36" fmla="*/ 2636762 w 4199467"/>
              <a:gd name="connsiteY36" fmla="*/ 3643086 h 4642153"/>
              <a:gd name="connsiteX37" fmla="*/ 2868990 w 4199467"/>
              <a:gd name="connsiteY37" fmla="*/ 3686629 h 4642153"/>
              <a:gd name="connsiteX38" fmla="*/ 3101219 w 4199467"/>
              <a:gd name="connsiteY38" fmla="*/ 3744686 h 4642153"/>
              <a:gd name="connsiteX39" fmla="*/ 3333447 w 4199467"/>
              <a:gd name="connsiteY39" fmla="*/ 3802743 h 4642153"/>
              <a:gd name="connsiteX40" fmla="*/ 3362476 w 4199467"/>
              <a:gd name="connsiteY40" fmla="*/ 3744686 h 4642153"/>
              <a:gd name="connsiteX41" fmla="*/ 3420533 w 4199467"/>
              <a:gd name="connsiteY41" fmla="*/ 3715657 h 4642153"/>
              <a:gd name="connsiteX42" fmla="*/ 3667276 w 4199467"/>
              <a:gd name="connsiteY42" fmla="*/ 3570514 h 4642153"/>
              <a:gd name="connsiteX43" fmla="*/ 3768876 w 4199467"/>
              <a:gd name="connsiteY43" fmla="*/ 3556000 h 4642153"/>
              <a:gd name="connsiteX44" fmla="*/ 3870476 w 4199467"/>
              <a:gd name="connsiteY44" fmla="*/ 3483429 h 4642153"/>
              <a:gd name="connsiteX45" fmla="*/ 3957562 w 4199467"/>
              <a:gd name="connsiteY45" fmla="*/ 3367314 h 4642153"/>
              <a:gd name="connsiteX46" fmla="*/ 3899505 w 4199467"/>
              <a:gd name="connsiteY46" fmla="*/ 3236686 h 4642153"/>
              <a:gd name="connsiteX47" fmla="*/ 3884990 w 4199467"/>
              <a:gd name="connsiteY47" fmla="*/ 3193143 h 4642153"/>
              <a:gd name="connsiteX48" fmla="*/ 3899505 w 4199467"/>
              <a:gd name="connsiteY48" fmla="*/ 3062514 h 4642153"/>
              <a:gd name="connsiteX49" fmla="*/ 3972076 w 4199467"/>
              <a:gd name="connsiteY49" fmla="*/ 3018971 h 4642153"/>
              <a:gd name="connsiteX50" fmla="*/ 3914019 w 4199467"/>
              <a:gd name="connsiteY50" fmla="*/ 2830286 h 4642153"/>
              <a:gd name="connsiteX51" fmla="*/ 3783390 w 4199467"/>
              <a:gd name="connsiteY51" fmla="*/ 2830286 h 4642153"/>
              <a:gd name="connsiteX52" fmla="*/ 3609219 w 4199467"/>
              <a:gd name="connsiteY52" fmla="*/ 2598057 h 4642153"/>
              <a:gd name="connsiteX53" fmla="*/ 3551162 w 4199467"/>
              <a:gd name="connsiteY53" fmla="*/ 2496457 h 4642153"/>
              <a:gd name="connsiteX54" fmla="*/ 3420533 w 4199467"/>
              <a:gd name="connsiteY54" fmla="*/ 2467429 h 4642153"/>
              <a:gd name="connsiteX55" fmla="*/ 3231847 w 4199467"/>
              <a:gd name="connsiteY55" fmla="*/ 2017486 h 4642153"/>
              <a:gd name="connsiteX56" fmla="*/ 3202819 w 4199467"/>
              <a:gd name="connsiteY56" fmla="*/ 1756229 h 4642153"/>
              <a:gd name="connsiteX57" fmla="*/ 3275390 w 4199467"/>
              <a:gd name="connsiteY57" fmla="*/ 1654629 h 4642153"/>
              <a:gd name="connsiteX58" fmla="*/ 3318933 w 4199467"/>
              <a:gd name="connsiteY58" fmla="*/ 1538514 h 4642153"/>
              <a:gd name="connsiteX59" fmla="*/ 3260876 w 4199467"/>
              <a:gd name="connsiteY59" fmla="*/ 1422400 h 4642153"/>
              <a:gd name="connsiteX60" fmla="*/ 3289905 w 4199467"/>
              <a:gd name="connsiteY60" fmla="*/ 1320800 h 4642153"/>
              <a:gd name="connsiteX61" fmla="*/ 3347962 w 4199467"/>
              <a:gd name="connsiteY61" fmla="*/ 1233714 h 4642153"/>
              <a:gd name="connsiteX62" fmla="*/ 3318933 w 4199467"/>
              <a:gd name="connsiteY62" fmla="*/ 1103086 h 4642153"/>
              <a:gd name="connsiteX63" fmla="*/ 3260876 w 4199467"/>
              <a:gd name="connsiteY63" fmla="*/ 957943 h 4642153"/>
              <a:gd name="connsiteX64" fmla="*/ 3173790 w 4199467"/>
              <a:gd name="connsiteY64" fmla="*/ 928914 h 4642153"/>
              <a:gd name="connsiteX65" fmla="*/ 2941562 w 4199467"/>
              <a:gd name="connsiteY65" fmla="*/ 740229 h 4642153"/>
              <a:gd name="connsiteX66" fmla="*/ 2825447 w 4199467"/>
              <a:gd name="connsiteY66" fmla="*/ 711200 h 4642153"/>
              <a:gd name="connsiteX67" fmla="*/ 2651276 w 4199467"/>
              <a:gd name="connsiteY67" fmla="*/ 827314 h 4642153"/>
              <a:gd name="connsiteX68" fmla="*/ 2462590 w 4199467"/>
              <a:gd name="connsiteY68" fmla="*/ 856343 h 4642153"/>
              <a:gd name="connsiteX69" fmla="*/ 2259390 w 4199467"/>
              <a:gd name="connsiteY69" fmla="*/ 769257 h 4642153"/>
              <a:gd name="connsiteX70" fmla="*/ 2099733 w 4199467"/>
              <a:gd name="connsiteY70" fmla="*/ 653143 h 4642153"/>
              <a:gd name="connsiteX71" fmla="*/ 2114247 w 4199467"/>
              <a:gd name="connsiteY71" fmla="*/ 551543 h 4642153"/>
              <a:gd name="connsiteX72" fmla="*/ 1983619 w 4199467"/>
              <a:gd name="connsiteY72" fmla="*/ 522514 h 4642153"/>
              <a:gd name="connsiteX73" fmla="*/ 1809447 w 4199467"/>
              <a:gd name="connsiteY73" fmla="*/ 304800 h 4642153"/>
              <a:gd name="connsiteX74" fmla="*/ 1751390 w 4199467"/>
              <a:gd name="connsiteY74" fmla="*/ 232229 h 4642153"/>
              <a:gd name="connsiteX75" fmla="*/ 1330476 w 4199467"/>
              <a:gd name="connsiteY75" fmla="*/ 330200 h 4642153"/>
              <a:gd name="connsiteX76" fmla="*/ 822476 w 4199467"/>
              <a:gd name="connsiteY76" fmla="*/ 72571 h 4642153"/>
              <a:gd name="connsiteX77" fmla="*/ 1519162 w 4199467"/>
              <a:gd name="connsiteY77" fmla="*/ 43543 h 4642153"/>
              <a:gd name="connsiteX0" fmla="*/ 1519162 w 4199467"/>
              <a:gd name="connsiteY0" fmla="*/ 43543 h 4642153"/>
              <a:gd name="connsiteX1" fmla="*/ 2506133 w 4199467"/>
              <a:gd name="connsiteY1" fmla="*/ 159657 h 4642153"/>
              <a:gd name="connsiteX2" fmla="*/ 3333447 w 4199467"/>
              <a:gd name="connsiteY2" fmla="*/ 595086 h 4642153"/>
              <a:gd name="connsiteX3" fmla="*/ 3943047 w 4199467"/>
              <a:gd name="connsiteY3" fmla="*/ 1465943 h 4642153"/>
              <a:gd name="connsiteX4" fmla="*/ 4175276 w 4199467"/>
              <a:gd name="connsiteY4" fmla="*/ 2641600 h 4642153"/>
              <a:gd name="connsiteX5" fmla="*/ 4001105 w 4199467"/>
              <a:gd name="connsiteY5" fmla="*/ 3802743 h 4642153"/>
              <a:gd name="connsiteX6" fmla="*/ 2985105 w 4199467"/>
              <a:gd name="connsiteY6" fmla="*/ 4412343 h 4642153"/>
              <a:gd name="connsiteX7" fmla="*/ 1475619 w 4199467"/>
              <a:gd name="connsiteY7" fmla="*/ 4557486 h 4642153"/>
              <a:gd name="connsiteX8" fmla="*/ 241905 w 4199467"/>
              <a:gd name="connsiteY8" fmla="*/ 3904343 h 4642153"/>
              <a:gd name="connsiteX9" fmla="*/ 24190 w 4199467"/>
              <a:gd name="connsiteY9" fmla="*/ 2656114 h 4642153"/>
              <a:gd name="connsiteX10" fmla="*/ 227390 w 4199467"/>
              <a:gd name="connsiteY10" fmla="*/ 972457 h 4642153"/>
              <a:gd name="connsiteX11" fmla="*/ 691847 w 4199467"/>
              <a:gd name="connsiteY11" fmla="*/ 101600 h 4642153"/>
              <a:gd name="connsiteX12" fmla="*/ 1301447 w 4199467"/>
              <a:gd name="connsiteY12" fmla="*/ 362857 h 4642153"/>
              <a:gd name="connsiteX13" fmla="*/ 1228876 w 4199467"/>
              <a:gd name="connsiteY13" fmla="*/ 420914 h 4642153"/>
              <a:gd name="connsiteX14" fmla="*/ 1141790 w 4199467"/>
              <a:gd name="connsiteY14" fmla="*/ 682171 h 4642153"/>
              <a:gd name="connsiteX15" fmla="*/ 1083733 w 4199467"/>
              <a:gd name="connsiteY15" fmla="*/ 1001486 h 4642153"/>
              <a:gd name="connsiteX16" fmla="*/ 1069219 w 4199467"/>
              <a:gd name="connsiteY16" fmla="*/ 1190171 h 4642153"/>
              <a:gd name="connsiteX17" fmla="*/ 1040190 w 4199467"/>
              <a:gd name="connsiteY17" fmla="*/ 1320800 h 4642153"/>
              <a:gd name="connsiteX18" fmla="*/ 924076 w 4199467"/>
              <a:gd name="connsiteY18" fmla="*/ 1480457 h 4642153"/>
              <a:gd name="connsiteX19" fmla="*/ 836990 w 4199467"/>
              <a:gd name="connsiteY19" fmla="*/ 1524000 h 4642153"/>
              <a:gd name="connsiteX20" fmla="*/ 648305 w 4199467"/>
              <a:gd name="connsiteY20" fmla="*/ 1698171 h 4642153"/>
              <a:gd name="connsiteX21" fmla="*/ 648305 w 4199467"/>
              <a:gd name="connsiteY21" fmla="*/ 1857829 h 4642153"/>
              <a:gd name="connsiteX22" fmla="*/ 720876 w 4199467"/>
              <a:gd name="connsiteY22" fmla="*/ 2148114 h 4642153"/>
              <a:gd name="connsiteX23" fmla="*/ 633790 w 4199467"/>
              <a:gd name="connsiteY23" fmla="*/ 2423886 h 4642153"/>
              <a:gd name="connsiteX24" fmla="*/ 720876 w 4199467"/>
              <a:gd name="connsiteY24" fmla="*/ 2569029 h 4642153"/>
              <a:gd name="connsiteX25" fmla="*/ 735390 w 4199467"/>
              <a:gd name="connsiteY25" fmla="*/ 2830286 h 4642153"/>
              <a:gd name="connsiteX26" fmla="*/ 677333 w 4199467"/>
              <a:gd name="connsiteY26" fmla="*/ 2801257 h 4642153"/>
              <a:gd name="connsiteX27" fmla="*/ 633790 w 4199467"/>
              <a:gd name="connsiteY27" fmla="*/ 3135086 h 4642153"/>
              <a:gd name="connsiteX28" fmla="*/ 575733 w 4199467"/>
              <a:gd name="connsiteY28" fmla="*/ 3367314 h 4642153"/>
              <a:gd name="connsiteX29" fmla="*/ 619276 w 4199467"/>
              <a:gd name="connsiteY29" fmla="*/ 3643086 h 4642153"/>
              <a:gd name="connsiteX30" fmla="*/ 822476 w 4199467"/>
              <a:gd name="connsiteY30" fmla="*/ 3744686 h 4642153"/>
              <a:gd name="connsiteX31" fmla="*/ 996647 w 4199467"/>
              <a:gd name="connsiteY31" fmla="*/ 3860800 h 4642153"/>
              <a:gd name="connsiteX32" fmla="*/ 1141790 w 4199467"/>
              <a:gd name="connsiteY32" fmla="*/ 3831771 h 4642153"/>
              <a:gd name="connsiteX33" fmla="*/ 1315962 w 4199467"/>
              <a:gd name="connsiteY33" fmla="*/ 3686629 h 4642153"/>
              <a:gd name="connsiteX34" fmla="*/ 1722362 w 4199467"/>
              <a:gd name="connsiteY34" fmla="*/ 3701143 h 4642153"/>
              <a:gd name="connsiteX35" fmla="*/ 2186819 w 4199467"/>
              <a:gd name="connsiteY35" fmla="*/ 3643086 h 4642153"/>
              <a:gd name="connsiteX36" fmla="*/ 2636762 w 4199467"/>
              <a:gd name="connsiteY36" fmla="*/ 3643086 h 4642153"/>
              <a:gd name="connsiteX37" fmla="*/ 2868990 w 4199467"/>
              <a:gd name="connsiteY37" fmla="*/ 3686629 h 4642153"/>
              <a:gd name="connsiteX38" fmla="*/ 3101219 w 4199467"/>
              <a:gd name="connsiteY38" fmla="*/ 3744686 h 4642153"/>
              <a:gd name="connsiteX39" fmla="*/ 3333447 w 4199467"/>
              <a:gd name="connsiteY39" fmla="*/ 3802743 h 4642153"/>
              <a:gd name="connsiteX40" fmla="*/ 3362476 w 4199467"/>
              <a:gd name="connsiteY40" fmla="*/ 3744686 h 4642153"/>
              <a:gd name="connsiteX41" fmla="*/ 3420533 w 4199467"/>
              <a:gd name="connsiteY41" fmla="*/ 3715657 h 4642153"/>
              <a:gd name="connsiteX42" fmla="*/ 3667276 w 4199467"/>
              <a:gd name="connsiteY42" fmla="*/ 3570514 h 4642153"/>
              <a:gd name="connsiteX43" fmla="*/ 3768876 w 4199467"/>
              <a:gd name="connsiteY43" fmla="*/ 3556000 h 4642153"/>
              <a:gd name="connsiteX44" fmla="*/ 3870476 w 4199467"/>
              <a:gd name="connsiteY44" fmla="*/ 3483429 h 4642153"/>
              <a:gd name="connsiteX45" fmla="*/ 3957562 w 4199467"/>
              <a:gd name="connsiteY45" fmla="*/ 3367314 h 4642153"/>
              <a:gd name="connsiteX46" fmla="*/ 3899505 w 4199467"/>
              <a:gd name="connsiteY46" fmla="*/ 3236686 h 4642153"/>
              <a:gd name="connsiteX47" fmla="*/ 3884990 w 4199467"/>
              <a:gd name="connsiteY47" fmla="*/ 3193143 h 4642153"/>
              <a:gd name="connsiteX48" fmla="*/ 3899505 w 4199467"/>
              <a:gd name="connsiteY48" fmla="*/ 3062514 h 4642153"/>
              <a:gd name="connsiteX49" fmla="*/ 3972076 w 4199467"/>
              <a:gd name="connsiteY49" fmla="*/ 3018971 h 4642153"/>
              <a:gd name="connsiteX50" fmla="*/ 3914019 w 4199467"/>
              <a:gd name="connsiteY50" fmla="*/ 2830286 h 4642153"/>
              <a:gd name="connsiteX51" fmla="*/ 3783390 w 4199467"/>
              <a:gd name="connsiteY51" fmla="*/ 2830286 h 4642153"/>
              <a:gd name="connsiteX52" fmla="*/ 3609219 w 4199467"/>
              <a:gd name="connsiteY52" fmla="*/ 2598057 h 4642153"/>
              <a:gd name="connsiteX53" fmla="*/ 3551162 w 4199467"/>
              <a:gd name="connsiteY53" fmla="*/ 2496457 h 4642153"/>
              <a:gd name="connsiteX54" fmla="*/ 3420533 w 4199467"/>
              <a:gd name="connsiteY54" fmla="*/ 2467429 h 4642153"/>
              <a:gd name="connsiteX55" fmla="*/ 3231847 w 4199467"/>
              <a:gd name="connsiteY55" fmla="*/ 2017486 h 4642153"/>
              <a:gd name="connsiteX56" fmla="*/ 3202819 w 4199467"/>
              <a:gd name="connsiteY56" fmla="*/ 1756229 h 4642153"/>
              <a:gd name="connsiteX57" fmla="*/ 3275390 w 4199467"/>
              <a:gd name="connsiteY57" fmla="*/ 1654629 h 4642153"/>
              <a:gd name="connsiteX58" fmla="*/ 3318933 w 4199467"/>
              <a:gd name="connsiteY58" fmla="*/ 1538514 h 4642153"/>
              <a:gd name="connsiteX59" fmla="*/ 3260876 w 4199467"/>
              <a:gd name="connsiteY59" fmla="*/ 1422400 h 4642153"/>
              <a:gd name="connsiteX60" fmla="*/ 3289905 w 4199467"/>
              <a:gd name="connsiteY60" fmla="*/ 1320800 h 4642153"/>
              <a:gd name="connsiteX61" fmla="*/ 3347962 w 4199467"/>
              <a:gd name="connsiteY61" fmla="*/ 1233714 h 4642153"/>
              <a:gd name="connsiteX62" fmla="*/ 3318933 w 4199467"/>
              <a:gd name="connsiteY62" fmla="*/ 1103086 h 4642153"/>
              <a:gd name="connsiteX63" fmla="*/ 3260876 w 4199467"/>
              <a:gd name="connsiteY63" fmla="*/ 957943 h 4642153"/>
              <a:gd name="connsiteX64" fmla="*/ 3173790 w 4199467"/>
              <a:gd name="connsiteY64" fmla="*/ 928914 h 4642153"/>
              <a:gd name="connsiteX65" fmla="*/ 2941562 w 4199467"/>
              <a:gd name="connsiteY65" fmla="*/ 740229 h 4642153"/>
              <a:gd name="connsiteX66" fmla="*/ 2825447 w 4199467"/>
              <a:gd name="connsiteY66" fmla="*/ 711200 h 4642153"/>
              <a:gd name="connsiteX67" fmla="*/ 2651276 w 4199467"/>
              <a:gd name="connsiteY67" fmla="*/ 827314 h 4642153"/>
              <a:gd name="connsiteX68" fmla="*/ 2462590 w 4199467"/>
              <a:gd name="connsiteY68" fmla="*/ 856343 h 4642153"/>
              <a:gd name="connsiteX69" fmla="*/ 2259390 w 4199467"/>
              <a:gd name="connsiteY69" fmla="*/ 769257 h 4642153"/>
              <a:gd name="connsiteX70" fmla="*/ 2099733 w 4199467"/>
              <a:gd name="connsiteY70" fmla="*/ 653143 h 4642153"/>
              <a:gd name="connsiteX71" fmla="*/ 2114247 w 4199467"/>
              <a:gd name="connsiteY71" fmla="*/ 551543 h 4642153"/>
              <a:gd name="connsiteX72" fmla="*/ 1983619 w 4199467"/>
              <a:gd name="connsiteY72" fmla="*/ 522514 h 4642153"/>
              <a:gd name="connsiteX73" fmla="*/ 1809447 w 4199467"/>
              <a:gd name="connsiteY73" fmla="*/ 304800 h 4642153"/>
              <a:gd name="connsiteX74" fmla="*/ 1751390 w 4199467"/>
              <a:gd name="connsiteY74" fmla="*/ 232229 h 4642153"/>
              <a:gd name="connsiteX75" fmla="*/ 1330476 w 4199467"/>
              <a:gd name="connsiteY75" fmla="*/ 330200 h 4642153"/>
              <a:gd name="connsiteX76" fmla="*/ 720876 w 4199467"/>
              <a:gd name="connsiteY76" fmla="*/ 101600 h 4642153"/>
              <a:gd name="connsiteX77" fmla="*/ 1519162 w 4199467"/>
              <a:gd name="connsiteY77" fmla="*/ 43543 h 4642153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648305 w 4199467"/>
              <a:gd name="connsiteY20" fmla="*/ 1720547 h 4664529"/>
              <a:gd name="connsiteX21" fmla="*/ 648305 w 4199467"/>
              <a:gd name="connsiteY21" fmla="*/ 1880205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677333 w 4199467"/>
              <a:gd name="connsiteY26" fmla="*/ 2823633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260876 w 4199467"/>
              <a:gd name="connsiteY59" fmla="*/ 1444776 h 4664529"/>
              <a:gd name="connsiteX60" fmla="*/ 3289905 w 4199467"/>
              <a:gd name="connsiteY60" fmla="*/ 1343176 h 4664529"/>
              <a:gd name="connsiteX61" fmla="*/ 3347962 w 4199467"/>
              <a:gd name="connsiteY61" fmla="*/ 1256090 h 4664529"/>
              <a:gd name="connsiteX62" fmla="*/ 3318933 w 4199467"/>
              <a:gd name="connsiteY62" fmla="*/ 1125462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648305 w 4199467"/>
              <a:gd name="connsiteY21" fmla="*/ 1880205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677333 w 4199467"/>
              <a:gd name="connsiteY26" fmla="*/ 2823633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260876 w 4199467"/>
              <a:gd name="connsiteY59" fmla="*/ 1444776 h 4664529"/>
              <a:gd name="connsiteX60" fmla="*/ 3289905 w 4199467"/>
              <a:gd name="connsiteY60" fmla="*/ 1343176 h 4664529"/>
              <a:gd name="connsiteX61" fmla="*/ 3347962 w 4199467"/>
              <a:gd name="connsiteY61" fmla="*/ 1256090 h 4664529"/>
              <a:gd name="connsiteX62" fmla="*/ 3318933 w 4199467"/>
              <a:gd name="connsiteY62" fmla="*/ 1125462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677333 w 4199467"/>
              <a:gd name="connsiteY26" fmla="*/ 2823633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260876 w 4199467"/>
              <a:gd name="connsiteY59" fmla="*/ 1444776 h 4664529"/>
              <a:gd name="connsiteX60" fmla="*/ 3289905 w 4199467"/>
              <a:gd name="connsiteY60" fmla="*/ 1343176 h 4664529"/>
              <a:gd name="connsiteX61" fmla="*/ 3347962 w 4199467"/>
              <a:gd name="connsiteY61" fmla="*/ 1256090 h 4664529"/>
              <a:gd name="connsiteX62" fmla="*/ 3318933 w 4199467"/>
              <a:gd name="connsiteY62" fmla="*/ 1125462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260876 w 4199467"/>
              <a:gd name="connsiteY59" fmla="*/ 1444776 h 4664529"/>
              <a:gd name="connsiteX60" fmla="*/ 3289905 w 4199467"/>
              <a:gd name="connsiteY60" fmla="*/ 1343176 h 4664529"/>
              <a:gd name="connsiteX61" fmla="*/ 3347962 w 4199467"/>
              <a:gd name="connsiteY61" fmla="*/ 1256090 h 4664529"/>
              <a:gd name="connsiteX62" fmla="*/ 3318933 w 4199467"/>
              <a:gd name="connsiteY62" fmla="*/ 1125462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124200 w 4199467"/>
              <a:gd name="connsiteY59" fmla="*/ 1371600 h 4664529"/>
              <a:gd name="connsiteX60" fmla="*/ 3289905 w 4199467"/>
              <a:gd name="connsiteY60" fmla="*/ 1343176 h 4664529"/>
              <a:gd name="connsiteX61" fmla="*/ 3347962 w 4199467"/>
              <a:gd name="connsiteY61" fmla="*/ 1256090 h 4664529"/>
              <a:gd name="connsiteX62" fmla="*/ 3318933 w 4199467"/>
              <a:gd name="connsiteY62" fmla="*/ 1125462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318933 w 4199467"/>
              <a:gd name="connsiteY62" fmla="*/ 1125462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60876 w 4199467"/>
              <a:gd name="connsiteY63" fmla="*/ 980319 h 4664529"/>
              <a:gd name="connsiteX64" fmla="*/ 3173790 w 4199467"/>
              <a:gd name="connsiteY64" fmla="*/ 95129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60876 w 4199467"/>
              <a:gd name="connsiteY63" fmla="*/ 980319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318933 w 4199467"/>
              <a:gd name="connsiteY58" fmla="*/ 156089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2766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202819 w 4199467"/>
              <a:gd name="connsiteY56" fmla="*/ 1778605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31847 w 4199467"/>
              <a:gd name="connsiteY55" fmla="*/ 2039862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2004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420533 w 4199467"/>
              <a:gd name="connsiteY54" fmla="*/ 2489805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972076 w 4199467"/>
              <a:gd name="connsiteY49" fmla="*/ 3041347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84990 w 4199467"/>
              <a:gd name="connsiteY47" fmla="*/ 3215519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957562 w 4199467"/>
              <a:gd name="connsiteY45" fmla="*/ 3389690 h 4664529"/>
              <a:gd name="connsiteX46" fmla="*/ 3899505 w 4199467"/>
              <a:gd name="connsiteY46" fmla="*/ 3259062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99505 w 4199467"/>
              <a:gd name="connsiteY46" fmla="*/ 3259062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667276 w 4199467"/>
              <a:gd name="connsiteY42" fmla="*/ 359289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362476 w 4199467"/>
              <a:gd name="connsiteY40" fmla="*/ 3767062 h 4664529"/>
              <a:gd name="connsiteX41" fmla="*/ 3420533 w 4199467"/>
              <a:gd name="connsiteY41" fmla="*/ 3738033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420533 w 4199467"/>
              <a:gd name="connsiteY41" fmla="*/ 3738033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1790 w 4199467"/>
              <a:gd name="connsiteY32" fmla="*/ 3854147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1390 w 4199467"/>
              <a:gd name="connsiteY74" fmla="*/ 254605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2600 w 4199467"/>
              <a:gd name="connsiteY74" fmla="*/ 3048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09447 w 4199467"/>
              <a:gd name="connsiteY73" fmla="*/ 327176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114247 w 4199467"/>
              <a:gd name="connsiteY71" fmla="*/ 573919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51162 w 4199467"/>
              <a:gd name="connsiteY53" fmla="*/ 2518833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609219 w 4199467"/>
              <a:gd name="connsiteY52" fmla="*/ 2620433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22362 w 4199467"/>
              <a:gd name="connsiteY34" fmla="*/ 3723519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52600 w 4199467"/>
              <a:gd name="connsiteY34" fmla="*/ 3733800 h 4664529"/>
              <a:gd name="connsiteX35" fmla="*/ 2186819 w 4199467"/>
              <a:gd name="connsiteY35" fmla="*/ 3665462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752600 w 4199467"/>
              <a:gd name="connsiteY34" fmla="*/ 37338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75390 w 4199467"/>
              <a:gd name="connsiteY57" fmla="*/ 1677005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99505 w 4199467"/>
              <a:gd name="connsiteY48" fmla="*/ 308489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914019 w 4199467"/>
              <a:gd name="connsiteY50" fmla="*/ 2852662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70476 w 4199467"/>
              <a:gd name="connsiteY44" fmla="*/ 3505805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86200 w 4199467"/>
              <a:gd name="connsiteY50" fmla="*/ 29718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6576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10000 w 4199467"/>
              <a:gd name="connsiteY44" fmla="*/ 3505200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86200 w 4199467"/>
              <a:gd name="connsiteY50" fmla="*/ 29718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581400 h 4664529"/>
              <a:gd name="connsiteX42" fmla="*/ 3581400 w 4199467"/>
              <a:gd name="connsiteY42" fmla="*/ 3581400 h 4664529"/>
              <a:gd name="connsiteX43" fmla="*/ 3768876 w 4199467"/>
              <a:gd name="connsiteY43" fmla="*/ 3578376 h 4664529"/>
              <a:gd name="connsiteX44" fmla="*/ 3810000 w 4199467"/>
              <a:gd name="connsiteY44" fmla="*/ 3505200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86200 w 4199467"/>
              <a:gd name="connsiteY50" fmla="*/ 29718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581400 h 4664529"/>
              <a:gd name="connsiteX42" fmla="*/ 3581400 w 4199467"/>
              <a:gd name="connsiteY42" fmla="*/ 3581400 h 4664529"/>
              <a:gd name="connsiteX43" fmla="*/ 3657600 w 4199467"/>
              <a:gd name="connsiteY43" fmla="*/ 3581400 h 4664529"/>
              <a:gd name="connsiteX44" fmla="*/ 3810000 w 4199467"/>
              <a:gd name="connsiteY44" fmla="*/ 3505200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86200 w 4199467"/>
              <a:gd name="connsiteY50" fmla="*/ 29718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581400 h 4664529"/>
              <a:gd name="connsiteX42" fmla="*/ 3581400 w 4199467"/>
              <a:gd name="connsiteY42" fmla="*/ 3581400 h 4664529"/>
              <a:gd name="connsiteX43" fmla="*/ 3657600 w 4199467"/>
              <a:gd name="connsiteY43" fmla="*/ 3581400 h 4664529"/>
              <a:gd name="connsiteX44" fmla="*/ 3810000 w 4199467"/>
              <a:gd name="connsiteY44" fmla="*/ 3505200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2004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10000 w 4199467"/>
              <a:gd name="connsiteY50" fmla="*/ 30480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581400 h 4664529"/>
              <a:gd name="connsiteX42" fmla="*/ 3581400 w 4199467"/>
              <a:gd name="connsiteY42" fmla="*/ 3581400 h 4664529"/>
              <a:gd name="connsiteX43" fmla="*/ 3657600 w 4199467"/>
              <a:gd name="connsiteY43" fmla="*/ 3581400 h 4664529"/>
              <a:gd name="connsiteX44" fmla="*/ 3810000 w 4199467"/>
              <a:gd name="connsiteY44" fmla="*/ 3505200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1242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10000 w 4199467"/>
              <a:gd name="connsiteY50" fmla="*/ 30480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099733 w 4199467"/>
              <a:gd name="connsiteY70" fmla="*/ 675519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  <a:gd name="connsiteX0" fmla="*/ 1519162 w 4199467"/>
              <a:gd name="connsiteY0" fmla="*/ 65919 h 4664529"/>
              <a:gd name="connsiteX1" fmla="*/ 2506133 w 4199467"/>
              <a:gd name="connsiteY1" fmla="*/ 182033 h 4664529"/>
              <a:gd name="connsiteX2" fmla="*/ 3333447 w 4199467"/>
              <a:gd name="connsiteY2" fmla="*/ 617462 h 4664529"/>
              <a:gd name="connsiteX3" fmla="*/ 3943047 w 4199467"/>
              <a:gd name="connsiteY3" fmla="*/ 1488319 h 4664529"/>
              <a:gd name="connsiteX4" fmla="*/ 4175276 w 4199467"/>
              <a:gd name="connsiteY4" fmla="*/ 2663976 h 4664529"/>
              <a:gd name="connsiteX5" fmla="*/ 4001105 w 4199467"/>
              <a:gd name="connsiteY5" fmla="*/ 3825119 h 4664529"/>
              <a:gd name="connsiteX6" fmla="*/ 2985105 w 4199467"/>
              <a:gd name="connsiteY6" fmla="*/ 4434719 h 4664529"/>
              <a:gd name="connsiteX7" fmla="*/ 1475619 w 4199467"/>
              <a:gd name="connsiteY7" fmla="*/ 4579862 h 4664529"/>
              <a:gd name="connsiteX8" fmla="*/ 241905 w 4199467"/>
              <a:gd name="connsiteY8" fmla="*/ 3926719 h 4664529"/>
              <a:gd name="connsiteX9" fmla="*/ 24190 w 4199467"/>
              <a:gd name="connsiteY9" fmla="*/ 2678490 h 4664529"/>
              <a:gd name="connsiteX10" fmla="*/ 227390 w 4199467"/>
              <a:gd name="connsiteY10" fmla="*/ 994833 h 4664529"/>
              <a:gd name="connsiteX11" fmla="*/ 691847 w 4199467"/>
              <a:gd name="connsiteY11" fmla="*/ 123976 h 4664529"/>
              <a:gd name="connsiteX12" fmla="*/ 1301447 w 4199467"/>
              <a:gd name="connsiteY12" fmla="*/ 385233 h 4664529"/>
              <a:gd name="connsiteX13" fmla="*/ 1228876 w 4199467"/>
              <a:gd name="connsiteY13" fmla="*/ 443290 h 4664529"/>
              <a:gd name="connsiteX14" fmla="*/ 1141790 w 4199467"/>
              <a:gd name="connsiteY14" fmla="*/ 704547 h 4664529"/>
              <a:gd name="connsiteX15" fmla="*/ 1083733 w 4199467"/>
              <a:gd name="connsiteY15" fmla="*/ 1023862 h 4664529"/>
              <a:gd name="connsiteX16" fmla="*/ 1069219 w 4199467"/>
              <a:gd name="connsiteY16" fmla="*/ 1212547 h 4664529"/>
              <a:gd name="connsiteX17" fmla="*/ 1040190 w 4199467"/>
              <a:gd name="connsiteY17" fmla="*/ 1343176 h 4664529"/>
              <a:gd name="connsiteX18" fmla="*/ 924076 w 4199467"/>
              <a:gd name="connsiteY18" fmla="*/ 1502833 h 4664529"/>
              <a:gd name="connsiteX19" fmla="*/ 836990 w 4199467"/>
              <a:gd name="connsiteY19" fmla="*/ 1546376 h 4664529"/>
              <a:gd name="connsiteX20" fmla="*/ 720876 w 4199467"/>
              <a:gd name="connsiteY20" fmla="*/ 1724176 h 4664529"/>
              <a:gd name="connsiteX21" fmla="*/ 720876 w 4199467"/>
              <a:gd name="connsiteY21" fmla="*/ 1876576 h 4664529"/>
              <a:gd name="connsiteX22" fmla="*/ 720876 w 4199467"/>
              <a:gd name="connsiteY22" fmla="*/ 2170490 h 4664529"/>
              <a:gd name="connsiteX23" fmla="*/ 633790 w 4199467"/>
              <a:gd name="connsiteY23" fmla="*/ 2446262 h 4664529"/>
              <a:gd name="connsiteX24" fmla="*/ 720876 w 4199467"/>
              <a:gd name="connsiteY24" fmla="*/ 2591405 h 4664529"/>
              <a:gd name="connsiteX25" fmla="*/ 735390 w 4199467"/>
              <a:gd name="connsiteY25" fmla="*/ 2852662 h 4664529"/>
              <a:gd name="connsiteX26" fmla="*/ 720876 w 4199467"/>
              <a:gd name="connsiteY26" fmla="*/ 2867176 h 4664529"/>
              <a:gd name="connsiteX27" fmla="*/ 633790 w 4199467"/>
              <a:gd name="connsiteY27" fmla="*/ 3157462 h 4664529"/>
              <a:gd name="connsiteX28" fmla="*/ 575733 w 4199467"/>
              <a:gd name="connsiteY28" fmla="*/ 3389690 h 4664529"/>
              <a:gd name="connsiteX29" fmla="*/ 619276 w 4199467"/>
              <a:gd name="connsiteY29" fmla="*/ 3665462 h 4664529"/>
              <a:gd name="connsiteX30" fmla="*/ 822476 w 4199467"/>
              <a:gd name="connsiteY30" fmla="*/ 3767062 h 4664529"/>
              <a:gd name="connsiteX31" fmla="*/ 996647 w 4199467"/>
              <a:gd name="connsiteY31" fmla="*/ 3883176 h 4664529"/>
              <a:gd name="connsiteX32" fmla="*/ 1143000 w 4199467"/>
              <a:gd name="connsiteY32" fmla="*/ 3733800 h 4664529"/>
              <a:gd name="connsiteX33" fmla="*/ 1315962 w 4199467"/>
              <a:gd name="connsiteY33" fmla="*/ 3709005 h 4664529"/>
              <a:gd name="connsiteX34" fmla="*/ 1676400 w 4199467"/>
              <a:gd name="connsiteY34" fmla="*/ 3657600 h 4664529"/>
              <a:gd name="connsiteX35" fmla="*/ 2209800 w 4199467"/>
              <a:gd name="connsiteY35" fmla="*/ 3657600 h 4664529"/>
              <a:gd name="connsiteX36" fmla="*/ 2636762 w 4199467"/>
              <a:gd name="connsiteY36" fmla="*/ 3665462 h 4664529"/>
              <a:gd name="connsiteX37" fmla="*/ 2868990 w 4199467"/>
              <a:gd name="connsiteY37" fmla="*/ 3709005 h 4664529"/>
              <a:gd name="connsiteX38" fmla="*/ 3101219 w 4199467"/>
              <a:gd name="connsiteY38" fmla="*/ 3767062 h 4664529"/>
              <a:gd name="connsiteX39" fmla="*/ 3333447 w 4199467"/>
              <a:gd name="connsiteY39" fmla="*/ 3825119 h 4664529"/>
              <a:gd name="connsiteX40" fmla="*/ 3276600 w 4199467"/>
              <a:gd name="connsiteY40" fmla="*/ 3733800 h 4664529"/>
              <a:gd name="connsiteX41" fmla="*/ 3505200 w 4199467"/>
              <a:gd name="connsiteY41" fmla="*/ 3581400 h 4664529"/>
              <a:gd name="connsiteX42" fmla="*/ 3581400 w 4199467"/>
              <a:gd name="connsiteY42" fmla="*/ 3581400 h 4664529"/>
              <a:gd name="connsiteX43" fmla="*/ 3657600 w 4199467"/>
              <a:gd name="connsiteY43" fmla="*/ 3581400 h 4664529"/>
              <a:gd name="connsiteX44" fmla="*/ 3810000 w 4199467"/>
              <a:gd name="connsiteY44" fmla="*/ 3505200 h 4664529"/>
              <a:gd name="connsiteX45" fmla="*/ 3810000 w 4199467"/>
              <a:gd name="connsiteY45" fmla="*/ 3429000 h 4664529"/>
              <a:gd name="connsiteX46" fmla="*/ 3810000 w 4199467"/>
              <a:gd name="connsiteY46" fmla="*/ 3276600 h 4664529"/>
              <a:gd name="connsiteX47" fmla="*/ 3810000 w 4199467"/>
              <a:gd name="connsiteY47" fmla="*/ 3124200 h 4664529"/>
              <a:gd name="connsiteX48" fmla="*/ 3886200 w 4199467"/>
              <a:gd name="connsiteY48" fmla="*/ 3048000 h 4664529"/>
              <a:gd name="connsiteX49" fmla="*/ 3886200 w 4199467"/>
              <a:gd name="connsiteY49" fmla="*/ 2971800 h 4664529"/>
              <a:gd name="connsiteX50" fmla="*/ 3810000 w 4199467"/>
              <a:gd name="connsiteY50" fmla="*/ 3048000 h 4664529"/>
              <a:gd name="connsiteX51" fmla="*/ 3783390 w 4199467"/>
              <a:gd name="connsiteY51" fmla="*/ 2852662 h 4664529"/>
              <a:gd name="connsiteX52" fmla="*/ 3581400 w 4199467"/>
              <a:gd name="connsiteY52" fmla="*/ 2743200 h 4664529"/>
              <a:gd name="connsiteX53" fmla="*/ 3505200 w 4199467"/>
              <a:gd name="connsiteY53" fmla="*/ 2590800 h 4664529"/>
              <a:gd name="connsiteX54" fmla="*/ 3352800 w 4199467"/>
              <a:gd name="connsiteY54" fmla="*/ 2514600 h 4664529"/>
              <a:gd name="connsiteX55" fmla="*/ 3124200 w 4199467"/>
              <a:gd name="connsiteY55" fmla="*/ 2057400 h 4664529"/>
              <a:gd name="connsiteX56" fmla="*/ 3124200 w 4199467"/>
              <a:gd name="connsiteY56" fmla="*/ 1752600 h 4664529"/>
              <a:gd name="connsiteX57" fmla="*/ 3200400 w 4199467"/>
              <a:gd name="connsiteY57" fmla="*/ 1676400 h 4664529"/>
              <a:gd name="connsiteX58" fmla="*/ 3200400 w 4199467"/>
              <a:gd name="connsiteY58" fmla="*/ 1600200 h 4664529"/>
              <a:gd name="connsiteX59" fmla="*/ 3124200 w 4199467"/>
              <a:gd name="connsiteY59" fmla="*/ 1371600 h 4664529"/>
              <a:gd name="connsiteX60" fmla="*/ 3200400 w 4199467"/>
              <a:gd name="connsiteY60" fmla="*/ 1219200 h 4664529"/>
              <a:gd name="connsiteX61" fmla="*/ 3347962 w 4199467"/>
              <a:gd name="connsiteY61" fmla="*/ 1256090 h 4664529"/>
              <a:gd name="connsiteX62" fmla="*/ 3200400 w 4199467"/>
              <a:gd name="connsiteY62" fmla="*/ 1143000 h 4664529"/>
              <a:gd name="connsiteX63" fmla="*/ 3200400 w 4199467"/>
              <a:gd name="connsiteY63" fmla="*/ 990600 h 4664529"/>
              <a:gd name="connsiteX64" fmla="*/ 3048000 w 4199467"/>
              <a:gd name="connsiteY64" fmla="*/ 914400 h 4664529"/>
              <a:gd name="connsiteX65" fmla="*/ 2941562 w 4199467"/>
              <a:gd name="connsiteY65" fmla="*/ 762605 h 4664529"/>
              <a:gd name="connsiteX66" fmla="*/ 2825447 w 4199467"/>
              <a:gd name="connsiteY66" fmla="*/ 733576 h 4664529"/>
              <a:gd name="connsiteX67" fmla="*/ 2651276 w 4199467"/>
              <a:gd name="connsiteY67" fmla="*/ 849690 h 4664529"/>
              <a:gd name="connsiteX68" fmla="*/ 2462590 w 4199467"/>
              <a:gd name="connsiteY68" fmla="*/ 878719 h 4664529"/>
              <a:gd name="connsiteX69" fmla="*/ 2259390 w 4199467"/>
              <a:gd name="connsiteY69" fmla="*/ 791633 h 4664529"/>
              <a:gd name="connsiteX70" fmla="*/ 2133600 w 4199467"/>
              <a:gd name="connsiteY70" fmla="*/ 762000 h 4664529"/>
              <a:gd name="connsiteX71" fmla="*/ 2057400 w 4199467"/>
              <a:gd name="connsiteY71" fmla="*/ 609600 h 4664529"/>
              <a:gd name="connsiteX72" fmla="*/ 1983619 w 4199467"/>
              <a:gd name="connsiteY72" fmla="*/ 544890 h 4664529"/>
              <a:gd name="connsiteX73" fmla="*/ 1828800 w 4199467"/>
              <a:gd name="connsiteY73" fmla="*/ 457200 h 4664529"/>
              <a:gd name="connsiteX74" fmla="*/ 1752600 w 4199467"/>
              <a:gd name="connsiteY74" fmla="*/ 381000 h 4664529"/>
              <a:gd name="connsiteX75" fmla="*/ 1330476 w 4199467"/>
              <a:gd name="connsiteY75" fmla="*/ 352576 h 4664529"/>
              <a:gd name="connsiteX76" fmla="*/ 797076 w 4199467"/>
              <a:gd name="connsiteY76" fmla="*/ 47776 h 4664529"/>
              <a:gd name="connsiteX77" fmla="*/ 1519162 w 4199467"/>
              <a:gd name="connsiteY77" fmla="*/ 65919 h 4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199467" h="4664529">
                <a:moveTo>
                  <a:pt x="1519162" y="65919"/>
                </a:moveTo>
                <a:cubicBezTo>
                  <a:pt x="1804005" y="88295"/>
                  <a:pt x="2203752" y="90109"/>
                  <a:pt x="2506133" y="182033"/>
                </a:cubicBezTo>
                <a:cubicBezTo>
                  <a:pt x="2808514" y="273957"/>
                  <a:pt x="3093961" y="399748"/>
                  <a:pt x="3333447" y="617462"/>
                </a:cubicBezTo>
                <a:cubicBezTo>
                  <a:pt x="3572933" y="835176"/>
                  <a:pt x="3802742" y="1147233"/>
                  <a:pt x="3943047" y="1488319"/>
                </a:cubicBezTo>
                <a:cubicBezTo>
                  <a:pt x="4083352" y="1829405"/>
                  <a:pt x="4165600" y="2274509"/>
                  <a:pt x="4175276" y="2663976"/>
                </a:cubicBezTo>
                <a:cubicBezTo>
                  <a:pt x="4184952" y="3053443"/>
                  <a:pt x="4199467" y="3529995"/>
                  <a:pt x="4001105" y="3825119"/>
                </a:cubicBezTo>
                <a:cubicBezTo>
                  <a:pt x="3802743" y="4120243"/>
                  <a:pt x="3406019" y="4308928"/>
                  <a:pt x="2985105" y="4434719"/>
                </a:cubicBezTo>
                <a:cubicBezTo>
                  <a:pt x="2564191" y="4560510"/>
                  <a:pt x="1932819" y="4664529"/>
                  <a:pt x="1475619" y="4579862"/>
                </a:cubicBezTo>
                <a:cubicBezTo>
                  <a:pt x="1018419" y="4495195"/>
                  <a:pt x="483810" y="4243614"/>
                  <a:pt x="241905" y="3926719"/>
                </a:cubicBezTo>
                <a:cubicBezTo>
                  <a:pt x="0" y="3609824"/>
                  <a:pt x="26609" y="3167138"/>
                  <a:pt x="24190" y="2678490"/>
                </a:cubicBezTo>
                <a:cubicBezTo>
                  <a:pt x="21771" y="2189842"/>
                  <a:pt x="116114" y="1420585"/>
                  <a:pt x="227390" y="994833"/>
                </a:cubicBezTo>
                <a:cubicBezTo>
                  <a:pt x="338666" y="569081"/>
                  <a:pt x="512838" y="225576"/>
                  <a:pt x="691847" y="123976"/>
                </a:cubicBezTo>
                <a:cubicBezTo>
                  <a:pt x="870857" y="22376"/>
                  <a:pt x="1211942" y="332014"/>
                  <a:pt x="1301447" y="385233"/>
                </a:cubicBezTo>
                <a:cubicBezTo>
                  <a:pt x="1390952" y="438452"/>
                  <a:pt x="1255485" y="390071"/>
                  <a:pt x="1228876" y="443290"/>
                </a:cubicBezTo>
                <a:cubicBezTo>
                  <a:pt x="1202267" y="496509"/>
                  <a:pt x="1165980" y="607785"/>
                  <a:pt x="1141790" y="704547"/>
                </a:cubicBezTo>
                <a:cubicBezTo>
                  <a:pt x="1117600" y="801309"/>
                  <a:pt x="1095828" y="939195"/>
                  <a:pt x="1083733" y="1023862"/>
                </a:cubicBezTo>
                <a:cubicBezTo>
                  <a:pt x="1071638" y="1108529"/>
                  <a:pt x="1076476" y="1159328"/>
                  <a:pt x="1069219" y="1212547"/>
                </a:cubicBezTo>
                <a:cubicBezTo>
                  <a:pt x="1061962" y="1265766"/>
                  <a:pt x="1064381" y="1294795"/>
                  <a:pt x="1040190" y="1343176"/>
                </a:cubicBezTo>
                <a:cubicBezTo>
                  <a:pt x="1015999" y="1391557"/>
                  <a:pt x="957943" y="1468966"/>
                  <a:pt x="924076" y="1502833"/>
                </a:cubicBezTo>
                <a:cubicBezTo>
                  <a:pt x="890209" y="1536700"/>
                  <a:pt x="870857" y="1509486"/>
                  <a:pt x="836990" y="1546376"/>
                </a:cubicBezTo>
                <a:cubicBezTo>
                  <a:pt x="803123" y="1583266"/>
                  <a:pt x="740228" y="1669143"/>
                  <a:pt x="720876" y="1724176"/>
                </a:cubicBezTo>
                <a:cubicBezTo>
                  <a:pt x="701524" y="1779209"/>
                  <a:pt x="720876" y="1802190"/>
                  <a:pt x="720876" y="1876576"/>
                </a:cubicBezTo>
                <a:cubicBezTo>
                  <a:pt x="720876" y="1950962"/>
                  <a:pt x="735390" y="2075542"/>
                  <a:pt x="720876" y="2170490"/>
                </a:cubicBezTo>
                <a:cubicBezTo>
                  <a:pt x="706362" y="2265438"/>
                  <a:pt x="633790" y="2376110"/>
                  <a:pt x="633790" y="2446262"/>
                </a:cubicBezTo>
                <a:cubicBezTo>
                  <a:pt x="633790" y="2516414"/>
                  <a:pt x="703943" y="2523672"/>
                  <a:pt x="720876" y="2591405"/>
                </a:cubicBezTo>
                <a:cubicBezTo>
                  <a:pt x="737809" y="2659138"/>
                  <a:pt x="735390" y="2806700"/>
                  <a:pt x="735390" y="2852662"/>
                </a:cubicBezTo>
                <a:cubicBezTo>
                  <a:pt x="735390" y="2898624"/>
                  <a:pt x="737809" y="2816376"/>
                  <a:pt x="720876" y="2867176"/>
                </a:cubicBezTo>
                <a:cubicBezTo>
                  <a:pt x="703943" y="2917976"/>
                  <a:pt x="657981" y="3070376"/>
                  <a:pt x="633790" y="3157462"/>
                </a:cubicBezTo>
                <a:cubicBezTo>
                  <a:pt x="609600" y="3244548"/>
                  <a:pt x="578152" y="3305023"/>
                  <a:pt x="575733" y="3389690"/>
                </a:cubicBezTo>
                <a:cubicBezTo>
                  <a:pt x="573314" y="3474357"/>
                  <a:pt x="578152" y="3602567"/>
                  <a:pt x="619276" y="3665462"/>
                </a:cubicBezTo>
                <a:cubicBezTo>
                  <a:pt x="660400" y="3728357"/>
                  <a:pt x="759581" y="3730776"/>
                  <a:pt x="822476" y="3767062"/>
                </a:cubicBezTo>
                <a:cubicBezTo>
                  <a:pt x="885371" y="3803348"/>
                  <a:pt x="943226" y="3888720"/>
                  <a:pt x="996647" y="3883176"/>
                </a:cubicBezTo>
                <a:cubicBezTo>
                  <a:pt x="1050068" y="3877632"/>
                  <a:pt x="1089781" y="3762829"/>
                  <a:pt x="1143000" y="3733800"/>
                </a:cubicBezTo>
                <a:cubicBezTo>
                  <a:pt x="1196219" y="3704772"/>
                  <a:pt x="1227062" y="3721705"/>
                  <a:pt x="1315962" y="3709005"/>
                </a:cubicBezTo>
                <a:cubicBezTo>
                  <a:pt x="1404862" y="3696305"/>
                  <a:pt x="1527427" y="3666167"/>
                  <a:pt x="1676400" y="3657600"/>
                </a:cubicBezTo>
                <a:cubicBezTo>
                  <a:pt x="1825373" y="3649033"/>
                  <a:pt x="2049740" y="3656290"/>
                  <a:pt x="2209800" y="3657600"/>
                </a:cubicBezTo>
                <a:cubicBezTo>
                  <a:pt x="2369860" y="3658910"/>
                  <a:pt x="2526897" y="3656895"/>
                  <a:pt x="2636762" y="3665462"/>
                </a:cubicBezTo>
                <a:cubicBezTo>
                  <a:pt x="2746627" y="3674030"/>
                  <a:pt x="2791580" y="3692072"/>
                  <a:pt x="2868990" y="3709005"/>
                </a:cubicBezTo>
                <a:cubicBezTo>
                  <a:pt x="2946400" y="3725938"/>
                  <a:pt x="3101219" y="3767062"/>
                  <a:pt x="3101219" y="3767062"/>
                </a:cubicBezTo>
                <a:cubicBezTo>
                  <a:pt x="3178628" y="3786414"/>
                  <a:pt x="3304217" y="3830663"/>
                  <a:pt x="3333447" y="3825119"/>
                </a:cubicBezTo>
                <a:cubicBezTo>
                  <a:pt x="3362677" y="3819575"/>
                  <a:pt x="3247975" y="3774420"/>
                  <a:pt x="3276600" y="3733800"/>
                </a:cubicBezTo>
                <a:cubicBezTo>
                  <a:pt x="3305226" y="3693180"/>
                  <a:pt x="3454400" y="3606800"/>
                  <a:pt x="3505200" y="3581400"/>
                </a:cubicBezTo>
                <a:cubicBezTo>
                  <a:pt x="3556000" y="3556000"/>
                  <a:pt x="3556000" y="3581400"/>
                  <a:pt x="3581400" y="3581400"/>
                </a:cubicBezTo>
                <a:cubicBezTo>
                  <a:pt x="3606800" y="3581400"/>
                  <a:pt x="3619500" y="3594100"/>
                  <a:pt x="3657600" y="3581400"/>
                </a:cubicBezTo>
                <a:cubicBezTo>
                  <a:pt x="3695700" y="3568700"/>
                  <a:pt x="3784600" y="3530600"/>
                  <a:pt x="3810000" y="3505200"/>
                </a:cubicBezTo>
                <a:lnTo>
                  <a:pt x="3810000" y="3429000"/>
                </a:lnTo>
                <a:lnTo>
                  <a:pt x="3810000" y="3276600"/>
                </a:lnTo>
                <a:cubicBezTo>
                  <a:pt x="3810000" y="3238500"/>
                  <a:pt x="3797300" y="3162300"/>
                  <a:pt x="3810000" y="3124200"/>
                </a:cubicBezTo>
                <a:cubicBezTo>
                  <a:pt x="3822700" y="3086100"/>
                  <a:pt x="3873500" y="3073400"/>
                  <a:pt x="3886200" y="3048000"/>
                </a:cubicBezTo>
                <a:cubicBezTo>
                  <a:pt x="3898900" y="3022600"/>
                  <a:pt x="3886200" y="2984500"/>
                  <a:pt x="3886200" y="2971800"/>
                </a:cubicBezTo>
                <a:lnTo>
                  <a:pt x="3810000" y="3048000"/>
                </a:lnTo>
                <a:cubicBezTo>
                  <a:pt x="3792865" y="3028144"/>
                  <a:pt x="3821490" y="2903462"/>
                  <a:pt x="3783390" y="2852662"/>
                </a:cubicBezTo>
                <a:cubicBezTo>
                  <a:pt x="3745290" y="2801862"/>
                  <a:pt x="3627765" y="2786844"/>
                  <a:pt x="3581400" y="2743200"/>
                </a:cubicBezTo>
                <a:cubicBezTo>
                  <a:pt x="3535035" y="2699556"/>
                  <a:pt x="3543300" y="2628900"/>
                  <a:pt x="3505200" y="2590800"/>
                </a:cubicBezTo>
                <a:cubicBezTo>
                  <a:pt x="3467100" y="2552700"/>
                  <a:pt x="3416300" y="2603500"/>
                  <a:pt x="3352800" y="2514600"/>
                </a:cubicBezTo>
                <a:cubicBezTo>
                  <a:pt x="3249386" y="2374900"/>
                  <a:pt x="3162300" y="2184400"/>
                  <a:pt x="3124200" y="2057400"/>
                </a:cubicBezTo>
                <a:cubicBezTo>
                  <a:pt x="3086100" y="1930400"/>
                  <a:pt x="3111500" y="1816100"/>
                  <a:pt x="3124200" y="1752600"/>
                </a:cubicBezTo>
                <a:cubicBezTo>
                  <a:pt x="3136900" y="1689100"/>
                  <a:pt x="3187700" y="1701800"/>
                  <a:pt x="3200400" y="1676400"/>
                </a:cubicBezTo>
                <a:cubicBezTo>
                  <a:pt x="3213100" y="1651000"/>
                  <a:pt x="3213100" y="1651000"/>
                  <a:pt x="3200400" y="1600200"/>
                </a:cubicBezTo>
                <a:cubicBezTo>
                  <a:pt x="3187700" y="1549400"/>
                  <a:pt x="3124200" y="1435100"/>
                  <a:pt x="3124200" y="1371600"/>
                </a:cubicBezTo>
                <a:cubicBezTo>
                  <a:pt x="3124200" y="1308100"/>
                  <a:pt x="3163106" y="1238452"/>
                  <a:pt x="3200400" y="1219200"/>
                </a:cubicBezTo>
                <a:cubicBezTo>
                  <a:pt x="3237694" y="1199948"/>
                  <a:pt x="3347962" y="1268790"/>
                  <a:pt x="3347962" y="1256090"/>
                </a:cubicBezTo>
                <a:cubicBezTo>
                  <a:pt x="3347962" y="1243390"/>
                  <a:pt x="3224994" y="1187248"/>
                  <a:pt x="3200400" y="1143000"/>
                </a:cubicBezTo>
                <a:cubicBezTo>
                  <a:pt x="3175806" y="1098752"/>
                  <a:pt x="3225800" y="1028700"/>
                  <a:pt x="3200400" y="990600"/>
                </a:cubicBezTo>
                <a:cubicBezTo>
                  <a:pt x="3175000" y="952500"/>
                  <a:pt x="3091140" y="952399"/>
                  <a:pt x="3048000" y="914400"/>
                </a:cubicBezTo>
                <a:cubicBezTo>
                  <a:pt x="3004860" y="876401"/>
                  <a:pt x="2978654" y="792742"/>
                  <a:pt x="2941562" y="762605"/>
                </a:cubicBezTo>
                <a:cubicBezTo>
                  <a:pt x="2904470" y="732468"/>
                  <a:pt x="2873828" y="719062"/>
                  <a:pt x="2825447" y="733576"/>
                </a:cubicBezTo>
                <a:cubicBezTo>
                  <a:pt x="2777066" y="748090"/>
                  <a:pt x="2711752" y="825500"/>
                  <a:pt x="2651276" y="849690"/>
                </a:cubicBezTo>
                <a:cubicBezTo>
                  <a:pt x="2590800" y="873881"/>
                  <a:pt x="2527904" y="888395"/>
                  <a:pt x="2462590" y="878719"/>
                </a:cubicBezTo>
                <a:cubicBezTo>
                  <a:pt x="2397276" y="869043"/>
                  <a:pt x="2314222" y="811086"/>
                  <a:pt x="2259390" y="791633"/>
                </a:cubicBezTo>
                <a:cubicBezTo>
                  <a:pt x="2204558" y="772180"/>
                  <a:pt x="2167265" y="792339"/>
                  <a:pt x="2133600" y="762000"/>
                </a:cubicBezTo>
                <a:cubicBezTo>
                  <a:pt x="2099935" y="731661"/>
                  <a:pt x="2082397" y="645785"/>
                  <a:pt x="2057400" y="609600"/>
                </a:cubicBezTo>
                <a:cubicBezTo>
                  <a:pt x="2032403" y="573415"/>
                  <a:pt x="2021719" y="570290"/>
                  <a:pt x="1983619" y="544890"/>
                </a:cubicBezTo>
                <a:cubicBezTo>
                  <a:pt x="1945519" y="519490"/>
                  <a:pt x="1828800" y="457200"/>
                  <a:pt x="1828800" y="457200"/>
                </a:cubicBezTo>
                <a:cubicBezTo>
                  <a:pt x="1790095" y="408819"/>
                  <a:pt x="1835654" y="398437"/>
                  <a:pt x="1752600" y="381000"/>
                </a:cubicBezTo>
                <a:cubicBezTo>
                  <a:pt x="1669546" y="363563"/>
                  <a:pt x="1489730" y="408113"/>
                  <a:pt x="1330476" y="352576"/>
                </a:cubicBezTo>
                <a:cubicBezTo>
                  <a:pt x="1171222" y="297039"/>
                  <a:pt x="765628" y="95552"/>
                  <a:pt x="797076" y="47776"/>
                </a:cubicBezTo>
                <a:cubicBezTo>
                  <a:pt x="828524" y="0"/>
                  <a:pt x="1234319" y="43543"/>
                  <a:pt x="1519162" y="659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69" y="195072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Pore necks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" y="3570514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Pore chambers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3"/>
            <a:endCxn id="1383" idx="5"/>
          </p:cNvCxnSpPr>
          <p:nvPr/>
        </p:nvCxnSpPr>
        <p:spPr>
          <a:xfrm>
            <a:off x="1963595" y="2135386"/>
            <a:ext cx="1020970" cy="88843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  <a:endCxn id="1385" idx="1"/>
          </p:cNvCxnSpPr>
          <p:nvPr/>
        </p:nvCxnSpPr>
        <p:spPr>
          <a:xfrm>
            <a:off x="1963595" y="2135386"/>
            <a:ext cx="2977769" cy="160722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81225" y="3629025"/>
            <a:ext cx="161925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19325" y="3838575"/>
            <a:ext cx="93345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199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" grpId="0" animBg="1"/>
      <p:bldP spid="1440" grpId="0" animBg="1"/>
      <p:bldP spid="1443" grpId="0" animBg="1"/>
      <p:bldP spid="1442" grpId="0" animBg="1"/>
      <p:bldP spid="1121" grpId="0" animBg="1"/>
      <p:bldP spid="1383" grpId="0" animBg="1"/>
      <p:bldP spid="1384" grpId="0" animBg="1"/>
      <p:bldP spid="1385" grpId="0" animBg="1"/>
      <p:bldP spid="1386" grpId="0" animBg="1"/>
      <p:bldP spid="1387" grpId="0" animBg="1"/>
      <p:bldP spid="1441" grpId="0" animBg="1"/>
      <p:bldP spid="1495" grpId="0" animBg="1"/>
      <p:bldP spid="1496" grpId="0" animBg="1"/>
      <p:bldP spid="1498" grpId="0" animBg="1"/>
      <p:bldP spid="1499" grpId="0" animBg="1"/>
      <p:bldP spid="1500" grpId="0" animBg="1"/>
      <p:bldP spid="1501" grpId="0" animBg="1"/>
      <p:bldP spid="1507" grpId="0" animBg="1"/>
      <p:bldP spid="1508" grpId="0" animBg="1"/>
      <p:bldP spid="1509" grpId="0" animBg="1"/>
      <p:bldP spid="1510" grpId="0" animBg="1"/>
      <p:bldP spid="1511" grpId="0" animBg="1"/>
      <p:bldP spid="1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Link to </a:t>
            </a:r>
            <a:r>
              <a:rPr lang="en-US" sz="4000" b="1" dirty="0" smtClean="0"/>
              <a:t>pore size distribution with </a:t>
            </a:r>
            <a:r>
              <a:rPr lang="en-US" sz="4000" b="1" dirty="0" err="1" smtClean="0"/>
              <a:t>microbivorous</a:t>
            </a:r>
            <a:r>
              <a:rPr lang="en-US" sz="4000" b="1" dirty="0" smtClean="0"/>
              <a:t> </a:t>
            </a:r>
            <a:r>
              <a:rPr lang="en-US" sz="4000" b="1" dirty="0" smtClean="0"/>
              <a:t>nematode body diameter </a:t>
            </a:r>
            <a:r>
              <a:rPr lang="en-US" sz="4000" b="1" dirty="0" smtClean="0"/>
              <a:t>distribution</a:t>
            </a:r>
            <a:endParaRPr lang="en-US" sz="4000" b="1" dirty="0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00" t="6001" r="11928" b="8644"/>
          <a:stretch/>
        </p:blipFill>
        <p:spPr>
          <a:xfrm>
            <a:off x="680703" y="1809017"/>
            <a:ext cx="5477576" cy="4196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Rectangle 11"/>
          <p:cNvSpPr/>
          <p:nvPr/>
        </p:nvSpPr>
        <p:spPr>
          <a:xfrm>
            <a:off x="3118339" y="614135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Gorres</a:t>
            </a:r>
            <a:r>
              <a:rPr lang="en-US" sz="1200" dirty="0"/>
              <a:t>, J.H. and Amador, J.A., 2010. Partitioning of habitable pore space in earthworm burrows. Journal of nematology, 42(1), p.68.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483" y="1809017"/>
            <a:ext cx="5033460" cy="41719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46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drilosphere of different earthworms contain different habitable pore space?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65854"/>
              </p:ext>
            </p:extLst>
          </p:nvPr>
        </p:nvGraphicFramePr>
        <p:xfrm>
          <a:off x="838201" y="1825625"/>
          <a:ext cx="9272450" cy="449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2215" y="6260123"/>
            <a:ext cx="377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Gorres</a:t>
            </a:r>
            <a:r>
              <a:rPr lang="en-US" dirty="0" smtClean="0"/>
              <a:t> and Amador. Unpublished data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82100" y="3800475"/>
            <a:ext cx="266700" cy="2476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91625" y="3276600"/>
            <a:ext cx="266700" cy="247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77375" y="2647950"/>
            <a:ext cx="1650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earthworms</a:t>
            </a:r>
          </a:p>
          <a:p>
            <a:endParaRPr lang="en-US" dirty="0"/>
          </a:p>
          <a:p>
            <a:r>
              <a:rPr lang="en-US" dirty="0" smtClean="0"/>
              <a:t>Amynthas spp.</a:t>
            </a:r>
          </a:p>
          <a:p>
            <a:endParaRPr lang="en-US" dirty="0"/>
          </a:p>
          <a:p>
            <a:r>
              <a:rPr lang="en-US" dirty="0" smtClean="0"/>
              <a:t>L. terrestris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72575" y="2714625"/>
            <a:ext cx="266700" cy="2476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pore structure affect C mineralization?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collection of aggregates from</a:t>
            </a:r>
          </a:p>
          <a:p>
            <a:pPr lvl="1"/>
            <a:r>
              <a:rPr lang="en-US" dirty="0" smtClean="0"/>
              <a:t>Excavation mounts (</a:t>
            </a:r>
            <a:r>
              <a:rPr lang="en-US" dirty="0" err="1" smtClean="0"/>
              <a:t>middens</a:t>
            </a:r>
            <a:r>
              <a:rPr lang="en-US" dirty="0" smtClean="0"/>
              <a:t>) of L. terrestris</a:t>
            </a:r>
          </a:p>
          <a:p>
            <a:pPr lvl="1"/>
            <a:r>
              <a:rPr lang="en-US" dirty="0" smtClean="0"/>
              <a:t>Burrows of L. terrestris</a:t>
            </a:r>
          </a:p>
          <a:p>
            <a:pPr lvl="1"/>
            <a:r>
              <a:rPr lang="en-US" dirty="0" smtClean="0"/>
              <a:t>Bulk soil at least 5 cm away from the burrow</a:t>
            </a:r>
          </a:p>
          <a:p>
            <a:r>
              <a:rPr lang="en-US" dirty="0" smtClean="0"/>
              <a:t>Incubated the aggregates in scintillation vials</a:t>
            </a:r>
          </a:p>
          <a:p>
            <a:r>
              <a:rPr lang="en-US" dirty="0" smtClean="0"/>
              <a:t>Measured CO</a:t>
            </a:r>
            <a:r>
              <a:rPr lang="en-US" baseline="-25000" dirty="0" smtClean="0"/>
              <a:t>2</a:t>
            </a:r>
            <a:r>
              <a:rPr lang="en-US" dirty="0" smtClean="0"/>
              <a:t> evolution</a:t>
            </a:r>
          </a:p>
          <a:p>
            <a:r>
              <a:rPr lang="en-US" dirty="0" smtClean="0"/>
              <a:t>Then measured the intrusion pore size distribution</a:t>
            </a:r>
          </a:p>
          <a:p>
            <a:r>
              <a:rPr lang="en-US" dirty="0" smtClean="0"/>
              <a:t>Analyzed CO</a:t>
            </a:r>
            <a:r>
              <a:rPr lang="en-US" baseline="-25000" dirty="0" smtClean="0"/>
              <a:t>2</a:t>
            </a:r>
            <a:r>
              <a:rPr lang="en-US" dirty="0" smtClean="0"/>
              <a:t> as a function of pore size distribution, intrusion volume per g of soil </a:t>
            </a:r>
          </a:p>
        </p:txBody>
      </p:sp>
    </p:spTree>
    <p:extLst>
      <p:ext uri="{BB962C8B-B14F-4D97-AF65-F5344CB8AC3E}">
        <p14:creationId xmlns:p14="http://schemas.microsoft.com/office/powerpoint/2010/main" val="25749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Carbon mineralization versus porosity parameters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7" r="3394"/>
          <a:stretch/>
        </p:blipFill>
        <p:spPr>
          <a:xfrm>
            <a:off x="438150" y="1351084"/>
            <a:ext cx="11465169" cy="5245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3868615" y="6155957"/>
            <a:ext cx="763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Gorres</a:t>
            </a:r>
            <a:r>
              <a:rPr lang="en-US" sz="1200" dirty="0"/>
              <a:t>, Josef H., Mary C. </a:t>
            </a:r>
            <a:r>
              <a:rPr lang="en-US" sz="1200" dirty="0" err="1"/>
              <a:t>Savin</a:t>
            </a:r>
            <a:r>
              <a:rPr lang="en-US" sz="1200" dirty="0"/>
              <a:t>, and José A. Amador. "Soil </a:t>
            </a:r>
            <a:r>
              <a:rPr lang="en-US" sz="1200" dirty="0" err="1"/>
              <a:t>micropore</a:t>
            </a:r>
            <a:r>
              <a:rPr lang="en-US" sz="1200" dirty="0"/>
              <a:t> structure and carbon mineralization in burrows and casts of an </a:t>
            </a:r>
            <a:r>
              <a:rPr lang="en-US" sz="1200" dirty="0" err="1"/>
              <a:t>anecic</a:t>
            </a:r>
            <a:r>
              <a:rPr lang="en-US" sz="1200" dirty="0"/>
              <a:t> earthworm (</a:t>
            </a:r>
            <a:r>
              <a:rPr lang="en-US" sz="1200" dirty="0" err="1"/>
              <a:t>Lumbricus</a:t>
            </a:r>
            <a:r>
              <a:rPr lang="en-US" sz="1200" dirty="0"/>
              <a:t> terrestris)." Soil Biology and Biochemistry 33.14 (2001): 1881-1887.</a:t>
            </a:r>
          </a:p>
        </p:txBody>
      </p:sp>
    </p:spTree>
    <p:extLst>
      <p:ext uri="{BB962C8B-B14F-4D97-AF65-F5344CB8AC3E}">
        <p14:creationId xmlns:p14="http://schemas.microsoft.com/office/powerpoint/2010/main" val="17449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Earthworms have an effect on CO</a:t>
            </a:r>
            <a:r>
              <a:rPr lang="en-US" baseline="-25000" dirty="0" smtClean="0"/>
              <a:t>2</a:t>
            </a:r>
            <a:r>
              <a:rPr lang="en-US" dirty="0" smtClean="0"/>
              <a:t> evolution from soils</a:t>
            </a:r>
          </a:p>
          <a:p>
            <a:r>
              <a:rPr lang="en-US" dirty="0" smtClean="0"/>
              <a:t>Part of this effect is due to increased resources in drilosphere that promote the growth of microorganisms and their grazers</a:t>
            </a:r>
          </a:p>
          <a:p>
            <a:r>
              <a:rPr lang="en-US" dirty="0" smtClean="0"/>
              <a:t>But, the effect may be regulated by the access of microbivores to microorganisms through pore alterations, and how closely they are located to each other (distance between grazer and forage).</a:t>
            </a:r>
          </a:p>
          <a:p>
            <a:r>
              <a:rPr lang="en-US" dirty="0" smtClean="0"/>
              <a:t>Experiment needed that directly tests the convolution of physical and biological constraints in the drilosphere</a:t>
            </a:r>
          </a:p>
          <a:p>
            <a:r>
              <a:rPr lang="en-US" dirty="0" smtClean="0"/>
              <a:t>Maybe check out the genetic diversity in at different levels of aggregate hierarchy (for cool ideas read: </a:t>
            </a:r>
            <a:r>
              <a:rPr lang="en-US" dirty="0" err="1"/>
              <a:t>Chenu</a:t>
            </a:r>
            <a:r>
              <a:rPr lang="en-US" dirty="0"/>
              <a:t>, C., </a:t>
            </a:r>
            <a:r>
              <a:rPr lang="en-US" dirty="0" err="1"/>
              <a:t>Hassink</a:t>
            </a:r>
            <a:r>
              <a:rPr lang="en-US" dirty="0"/>
              <a:t>, J. and </a:t>
            </a:r>
            <a:r>
              <a:rPr lang="en-US" dirty="0" err="1"/>
              <a:t>Bloem</a:t>
            </a:r>
            <a:r>
              <a:rPr lang="en-US" dirty="0"/>
              <a:t>, J., 2001. Short-term changes in the spatial distribution of microorganisms in soil aggregates as affected by glucose addition. </a:t>
            </a:r>
            <a:r>
              <a:rPr lang="en-US" i="1" dirty="0"/>
              <a:t>Biology and Fertility of Soils</a:t>
            </a:r>
            <a:r>
              <a:rPr lang="en-US" dirty="0"/>
              <a:t>, </a:t>
            </a:r>
            <a:r>
              <a:rPr lang="en-US" i="1" dirty="0"/>
              <a:t>34</a:t>
            </a:r>
            <a:r>
              <a:rPr lang="en-US" dirty="0"/>
              <a:t>(5), pp.349-356</a:t>
            </a:r>
            <a:r>
              <a:rPr lang="en-US" dirty="0" smtClean="0"/>
              <a:t>. </a:t>
            </a:r>
            <a:r>
              <a:rPr lang="en-US" dirty="0"/>
              <a:t>and Currie, J. A. "The volume and porosity of soil crumbs." </a:t>
            </a:r>
            <a:r>
              <a:rPr lang="en-US" i="1" dirty="0"/>
              <a:t>Journal of Soil Science</a:t>
            </a:r>
            <a:r>
              <a:rPr lang="en-US" dirty="0"/>
              <a:t> 17.1 (1966): </a:t>
            </a:r>
            <a:r>
              <a:rPr lang="en-US" dirty="0" smtClean="0"/>
              <a:t>24-35</a:t>
            </a:r>
            <a:r>
              <a:rPr lang="en-US" dirty="0"/>
              <a:t>; </a:t>
            </a:r>
            <a:r>
              <a:rPr lang="en-US" dirty="0" err="1"/>
              <a:t>Sexstone</a:t>
            </a:r>
            <a:r>
              <a:rPr lang="en-US" dirty="0"/>
              <a:t>, A.J., </a:t>
            </a:r>
            <a:r>
              <a:rPr lang="en-US" dirty="0" err="1"/>
              <a:t>Revsbech</a:t>
            </a:r>
            <a:r>
              <a:rPr lang="en-US" dirty="0"/>
              <a:t>, N.P., </a:t>
            </a:r>
            <a:r>
              <a:rPr lang="en-US" dirty="0" err="1"/>
              <a:t>Parkin</a:t>
            </a:r>
            <a:r>
              <a:rPr lang="en-US" dirty="0"/>
              <a:t>, T.B. and </a:t>
            </a:r>
            <a:r>
              <a:rPr lang="en-US" dirty="0" err="1"/>
              <a:t>Tiedje</a:t>
            </a:r>
            <a:r>
              <a:rPr lang="en-US" dirty="0"/>
              <a:t>, J.M., 1985. Direct measurement of oxygen profiles and denitrification rates in soil aggregates 1. </a:t>
            </a:r>
            <a:r>
              <a:rPr lang="en-US" i="1" dirty="0"/>
              <a:t>Soil science society of America journal</a:t>
            </a:r>
            <a:r>
              <a:rPr lang="en-US" dirty="0"/>
              <a:t>, </a:t>
            </a:r>
            <a:r>
              <a:rPr lang="en-US" i="1" dirty="0"/>
              <a:t>49</a:t>
            </a:r>
            <a:r>
              <a:rPr lang="en-US" dirty="0"/>
              <a:t>(3), pp.645-651.</a:t>
            </a:r>
          </a:p>
          <a:p>
            <a:endParaRPr lang="en-US" dirty="0"/>
          </a:p>
          <a:p>
            <a:r>
              <a:rPr lang="en-US" dirty="0" smtClean="0"/>
              <a:t>PHYSICS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research was funded by the USDA’s National Research Initiative and The Agricultural Experiment Stations of the University of Rhode Island and the University of Vermont.</a:t>
            </a:r>
          </a:p>
          <a:p>
            <a:endParaRPr lang="en-US" dirty="0"/>
          </a:p>
          <a:p>
            <a:r>
              <a:rPr lang="en-US" dirty="0" smtClean="0"/>
              <a:t>Special thanks to Mary </a:t>
            </a:r>
            <a:r>
              <a:rPr lang="en-US" dirty="0" err="1" smtClean="0"/>
              <a:t>Savin</a:t>
            </a:r>
            <a:r>
              <a:rPr lang="en-US" dirty="0"/>
              <a:t> </a:t>
            </a:r>
            <a:r>
              <a:rPr lang="en-US" dirty="0" smtClean="0"/>
              <a:t>for her contributions to this research, and the many undergraduates at URI that helped with the research (M. </a:t>
            </a:r>
            <a:r>
              <a:rPr lang="en-US" dirty="0" err="1" smtClean="0"/>
              <a:t>Dichiaro</a:t>
            </a:r>
            <a:r>
              <a:rPr lang="en-US" dirty="0" smtClean="0"/>
              <a:t>, K. Conde, S. Barron, S. </a:t>
            </a:r>
            <a:r>
              <a:rPr lang="en-US" dirty="0" err="1" smtClean="0"/>
              <a:t>Aubois</a:t>
            </a:r>
            <a:r>
              <a:rPr lang="en-US" dirty="0" smtClean="0"/>
              <a:t>, J. </a:t>
            </a:r>
            <a:r>
              <a:rPr lang="en-US" dirty="0" err="1" smtClean="0"/>
              <a:t>Joyal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Cool readings at a glance: </a:t>
            </a:r>
            <a:br>
              <a:rPr lang="en-US" sz="3600" dirty="0" smtClean="0"/>
            </a:br>
            <a:r>
              <a:rPr lang="en-US" sz="3600" dirty="0" smtClean="0"/>
              <a:t>papers that peeked our interest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52425" y="1820466"/>
            <a:ext cx="11816715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Lubbers, Ingrid M., et al. "Greenhouse-gas emissions </a:t>
            </a:r>
            <a:r>
              <a:rPr lang="en-US" sz="1200" dirty="0" smtClean="0">
                <a:solidFill>
                  <a:srgbClr val="0070C0"/>
                </a:solidFill>
              </a:rPr>
              <a:t>…" </a:t>
            </a:r>
            <a:r>
              <a:rPr lang="en-US" sz="1200" i="1" dirty="0">
                <a:solidFill>
                  <a:srgbClr val="0070C0"/>
                </a:solidFill>
              </a:rPr>
              <a:t>Nature Climate Change</a:t>
            </a:r>
            <a:r>
              <a:rPr lang="en-US" sz="1200" dirty="0">
                <a:solidFill>
                  <a:srgbClr val="0070C0"/>
                </a:solidFill>
              </a:rPr>
              <a:t> 3.3 (2013): 187-194.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Van </a:t>
            </a:r>
            <a:r>
              <a:rPr lang="en-US" sz="1200" dirty="0" err="1">
                <a:solidFill>
                  <a:srgbClr val="0070C0"/>
                </a:solidFill>
              </a:rPr>
              <a:t>Groenigen</a:t>
            </a:r>
            <a:r>
              <a:rPr lang="en-US" sz="1200" dirty="0">
                <a:solidFill>
                  <a:srgbClr val="0070C0"/>
                </a:solidFill>
              </a:rPr>
              <a:t>, Jan Willem, et al. "Earthworms increase plant </a:t>
            </a:r>
            <a:r>
              <a:rPr lang="en-US" sz="1200" dirty="0" smtClean="0">
                <a:solidFill>
                  <a:srgbClr val="0070C0"/>
                </a:solidFill>
              </a:rPr>
              <a:t>production ..." </a:t>
            </a:r>
            <a:r>
              <a:rPr lang="en-US" sz="1200" i="1" dirty="0">
                <a:solidFill>
                  <a:srgbClr val="0070C0"/>
                </a:solidFill>
              </a:rPr>
              <a:t>Scientific reports</a:t>
            </a:r>
            <a:r>
              <a:rPr lang="en-US" sz="1200" dirty="0">
                <a:solidFill>
                  <a:srgbClr val="0070C0"/>
                </a:solidFill>
              </a:rPr>
              <a:t> 4 (2014): 6365.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Zhang, </a:t>
            </a:r>
            <a:r>
              <a:rPr lang="en-US" sz="1200" dirty="0" err="1">
                <a:solidFill>
                  <a:srgbClr val="0070C0"/>
                </a:solidFill>
              </a:rPr>
              <a:t>Weixin</a:t>
            </a:r>
            <a:r>
              <a:rPr lang="en-US" sz="1200" dirty="0">
                <a:solidFill>
                  <a:srgbClr val="0070C0"/>
                </a:solidFill>
              </a:rPr>
              <a:t>, et al. "Earthworms facilitate carbon sequestration </a:t>
            </a:r>
            <a:r>
              <a:rPr lang="en-US" sz="1200" dirty="0" smtClean="0">
                <a:solidFill>
                  <a:srgbClr val="0070C0"/>
                </a:solidFill>
              </a:rPr>
              <a:t>…" </a:t>
            </a:r>
            <a:r>
              <a:rPr lang="en-US" sz="1200" i="1" dirty="0">
                <a:solidFill>
                  <a:srgbClr val="0070C0"/>
                </a:solidFill>
              </a:rPr>
              <a:t>Nature communications</a:t>
            </a:r>
            <a:r>
              <a:rPr lang="en-US" sz="1200" dirty="0">
                <a:solidFill>
                  <a:srgbClr val="0070C0"/>
                </a:solidFill>
              </a:rPr>
              <a:t> 4 (2013): 2576.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Knowles, </a:t>
            </a:r>
            <a:r>
              <a:rPr lang="en-US" sz="1200" dirty="0" smtClean="0">
                <a:solidFill>
                  <a:srgbClr val="0070C0"/>
                </a:solidFill>
              </a:rPr>
              <a:t>M.E</a:t>
            </a:r>
            <a:r>
              <a:rPr lang="en-US" sz="1200" dirty="0">
                <a:solidFill>
                  <a:srgbClr val="0070C0"/>
                </a:solidFill>
              </a:rPr>
              <a:t>. et al. "Effect of the </a:t>
            </a:r>
            <a:r>
              <a:rPr lang="en-US" sz="1200" dirty="0" smtClean="0">
                <a:solidFill>
                  <a:srgbClr val="0070C0"/>
                </a:solidFill>
              </a:rPr>
              <a:t>… </a:t>
            </a:r>
            <a:r>
              <a:rPr lang="en-US" sz="1200" dirty="0">
                <a:solidFill>
                  <a:srgbClr val="0070C0"/>
                </a:solidFill>
              </a:rPr>
              <a:t>earthworm </a:t>
            </a:r>
            <a:r>
              <a:rPr lang="en-US" sz="1200" dirty="0" smtClean="0">
                <a:solidFill>
                  <a:srgbClr val="0070C0"/>
                </a:solidFill>
              </a:rPr>
              <a:t>…. </a:t>
            </a:r>
            <a:r>
              <a:rPr lang="en-US" sz="1200" dirty="0">
                <a:solidFill>
                  <a:srgbClr val="0070C0"/>
                </a:solidFill>
              </a:rPr>
              <a:t>carbon redistribution </a:t>
            </a:r>
            <a:r>
              <a:rPr lang="en-US" sz="1200" dirty="0" smtClean="0">
                <a:solidFill>
                  <a:srgbClr val="0070C0"/>
                </a:solidFill>
              </a:rPr>
              <a:t>…." </a:t>
            </a:r>
            <a:r>
              <a:rPr lang="en-US" sz="1200" i="1" dirty="0">
                <a:solidFill>
                  <a:srgbClr val="0070C0"/>
                </a:solidFill>
              </a:rPr>
              <a:t>Soil </a:t>
            </a:r>
            <a:r>
              <a:rPr lang="en-US" sz="1200" i="1" dirty="0" smtClean="0">
                <a:solidFill>
                  <a:srgbClr val="0070C0"/>
                </a:solidFill>
              </a:rPr>
              <a:t>Biol. </a:t>
            </a:r>
            <a:r>
              <a:rPr lang="en-US" sz="1200" i="1" dirty="0" err="1" smtClean="0">
                <a:solidFill>
                  <a:srgbClr val="0070C0"/>
                </a:solidFill>
              </a:rPr>
              <a:t>Biochem</a:t>
            </a:r>
            <a:r>
              <a:rPr lang="en-US" sz="1200" i="1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100 (2016): </a:t>
            </a:r>
            <a:r>
              <a:rPr lang="en-US" sz="1200" dirty="0" smtClean="0">
                <a:solidFill>
                  <a:srgbClr val="0070C0"/>
                </a:solidFill>
              </a:rPr>
              <a:t>192-200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Görres, </a:t>
            </a:r>
            <a:r>
              <a:rPr lang="en-US" sz="1200" dirty="0" smtClean="0">
                <a:solidFill>
                  <a:srgbClr val="0070C0"/>
                </a:solidFill>
              </a:rPr>
              <a:t>J. </a:t>
            </a:r>
            <a:r>
              <a:rPr lang="en-US" sz="1200" dirty="0">
                <a:solidFill>
                  <a:srgbClr val="0070C0"/>
                </a:solidFill>
              </a:rPr>
              <a:t>"Dynamics of carbon </a:t>
            </a:r>
            <a:r>
              <a:rPr lang="en-US" sz="1200" dirty="0" smtClean="0">
                <a:solidFill>
                  <a:srgbClr val="0070C0"/>
                </a:solidFill>
              </a:rPr>
              <a:t>… </a:t>
            </a:r>
            <a:r>
              <a:rPr lang="en-US" sz="1200" dirty="0">
                <a:solidFill>
                  <a:srgbClr val="0070C0"/>
                </a:solidFill>
              </a:rPr>
              <a:t>mineralization, </a:t>
            </a:r>
            <a:r>
              <a:rPr lang="en-US" sz="1200" dirty="0" smtClean="0">
                <a:solidFill>
                  <a:srgbClr val="0070C0"/>
                </a:solidFill>
              </a:rPr>
              <a:t>... </a:t>
            </a:r>
            <a:r>
              <a:rPr lang="en-US" sz="1200" dirty="0">
                <a:solidFill>
                  <a:srgbClr val="0070C0"/>
                </a:solidFill>
              </a:rPr>
              <a:t>biomass, and nematode </a:t>
            </a:r>
            <a:r>
              <a:rPr lang="en-US" sz="1200" dirty="0" smtClean="0">
                <a:solidFill>
                  <a:srgbClr val="0070C0"/>
                </a:solidFill>
              </a:rPr>
              <a:t>abundance within … outside the </a:t>
            </a:r>
            <a:r>
              <a:rPr lang="en-US" sz="1200" dirty="0">
                <a:solidFill>
                  <a:srgbClr val="0070C0"/>
                </a:solidFill>
              </a:rPr>
              <a:t>burrow walls </a:t>
            </a:r>
            <a:r>
              <a:rPr lang="en-US" sz="1200" dirty="0" smtClean="0">
                <a:solidFill>
                  <a:srgbClr val="0070C0"/>
                </a:solidFill>
              </a:rPr>
              <a:t>of … (L. </a:t>
            </a:r>
            <a:r>
              <a:rPr lang="en-US" sz="1200" dirty="0">
                <a:solidFill>
                  <a:srgbClr val="0070C0"/>
                </a:solidFill>
              </a:rPr>
              <a:t>terrestris)." Soil Science 162.9 (1997): 666-671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dirty="0">
                <a:solidFill>
                  <a:srgbClr val="0070C0"/>
                </a:solidFill>
              </a:rPr>
              <a:t>Elliott, Edward T., et al. "Habitable pore </a:t>
            </a:r>
            <a:r>
              <a:rPr lang="fr-FR" sz="1200" dirty="0" err="1">
                <a:solidFill>
                  <a:srgbClr val="0070C0"/>
                </a:solidFill>
              </a:rPr>
              <a:t>space</a:t>
            </a:r>
            <a:r>
              <a:rPr lang="fr-FR" sz="1200" dirty="0">
                <a:solidFill>
                  <a:srgbClr val="0070C0"/>
                </a:solidFill>
              </a:rPr>
              <a:t> and </a:t>
            </a:r>
            <a:r>
              <a:rPr lang="fr-FR" sz="1200" dirty="0" err="1">
                <a:solidFill>
                  <a:srgbClr val="0070C0"/>
                </a:solidFill>
              </a:rPr>
              <a:t>microbial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trophic</a:t>
            </a:r>
            <a:r>
              <a:rPr lang="fr-FR" sz="1200" dirty="0">
                <a:solidFill>
                  <a:srgbClr val="0070C0"/>
                </a:solidFill>
              </a:rPr>
              <a:t> interactions." </a:t>
            </a:r>
            <a:r>
              <a:rPr lang="fr-FR" sz="1200" i="1" dirty="0" err="1">
                <a:solidFill>
                  <a:srgbClr val="0070C0"/>
                </a:solidFill>
              </a:rPr>
              <a:t>Oikos</a:t>
            </a:r>
            <a:r>
              <a:rPr lang="fr-FR" sz="1200" dirty="0">
                <a:solidFill>
                  <a:srgbClr val="0070C0"/>
                </a:solidFill>
              </a:rPr>
              <a:t> (1980): 327-335.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Griffiths, B. S. "Microbial-feeding nematodes and protozoa in soil: </a:t>
            </a:r>
            <a:r>
              <a:rPr lang="en-US" sz="1200" dirty="0" smtClean="0">
                <a:solidFill>
                  <a:srgbClr val="0070C0"/>
                </a:solidFill>
              </a:rPr>
              <a:t>…. microbial </a:t>
            </a:r>
            <a:r>
              <a:rPr lang="en-US" sz="1200" dirty="0">
                <a:solidFill>
                  <a:srgbClr val="0070C0"/>
                </a:solidFill>
              </a:rPr>
              <a:t>activity </a:t>
            </a:r>
            <a:r>
              <a:rPr lang="en-US" sz="1200" dirty="0" smtClean="0">
                <a:solidFill>
                  <a:srgbClr val="0070C0"/>
                </a:solidFill>
              </a:rPr>
              <a:t>… </a:t>
            </a:r>
            <a:r>
              <a:rPr lang="en-US" sz="1200" dirty="0">
                <a:solidFill>
                  <a:srgbClr val="0070C0"/>
                </a:solidFill>
              </a:rPr>
              <a:t>decomposition hotspots and the rhizosphere." </a:t>
            </a:r>
            <a:r>
              <a:rPr lang="en-US" sz="1200" i="1" dirty="0">
                <a:solidFill>
                  <a:srgbClr val="0070C0"/>
                </a:solidFill>
              </a:rPr>
              <a:t>Plant and Soil</a:t>
            </a:r>
            <a:r>
              <a:rPr lang="en-US" sz="1200" dirty="0">
                <a:solidFill>
                  <a:srgbClr val="0070C0"/>
                </a:solidFill>
              </a:rPr>
              <a:t> 164.1 (1994): 25-33.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Wardle D A and </a:t>
            </a:r>
            <a:r>
              <a:rPr lang="en-US" sz="1200" dirty="0" err="1">
                <a:solidFill>
                  <a:srgbClr val="0070C0"/>
                </a:solidFill>
              </a:rPr>
              <a:t>Yeates</a:t>
            </a:r>
            <a:r>
              <a:rPr lang="en-US" sz="1200" dirty="0">
                <a:solidFill>
                  <a:srgbClr val="0070C0"/>
                </a:solidFill>
              </a:rPr>
              <a:t> G W 1993 The dual importance of competition and predation as regulatory forces in terrestrial </a:t>
            </a:r>
            <a:r>
              <a:rPr lang="en-US" sz="1200" dirty="0" smtClean="0">
                <a:solidFill>
                  <a:srgbClr val="0070C0"/>
                </a:solidFill>
              </a:rPr>
              <a:t>ecosystems: … </a:t>
            </a:r>
            <a:r>
              <a:rPr lang="en-US" sz="1200" dirty="0" err="1">
                <a:solidFill>
                  <a:srgbClr val="0070C0"/>
                </a:solidFill>
              </a:rPr>
              <a:t>Oecologia</a:t>
            </a:r>
            <a:r>
              <a:rPr lang="en-US" sz="1200" dirty="0">
                <a:solidFill>
                  <a:srgbClr val="0070C0"/>
                </a:solidFill>
              </a:rPr>
              <a:t> 93, 303–306.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Linn, Daniel Myron, and John W. Doran. </a:t>
            </a:r>
            <a:r>
              <a:rPr lang="en-US" sz="1200" dirty="0" smtClean="0">
                <a:solidFill>
                  <a:srgbClr val="0070C0"/>
                </a:solidFill>
              </a:rPr>
              <a:t>“….water-filled </a:t>
            </a:r>
            <a:r>
              <a:rPr lang="en-US" sz="1200" dirty="0">
                <a:solidFill>
                  <a:srgbClr val="0070C0"/>
                </a:solidFill>
              </a:rPr>
              <a:t>pore space on carbon dioxide and nitrous oxide </a:t>
            </a:r>
            <a:r>
              <a:rPr lang="en-US" sz="1200" dirty="0" smtClean="0">
                <a:solidFill>
                  <a:srgbClr val="0070C0"/>
                </a:solidFill>
              </a:rPr>
              <a:t>…." </a:t>
            </a:r>
            <a:r>
              <a:rPr lang="en-US" sz="1200" i="1" dirty="0">
                <a:solidFill>
                  <a:srgbClr val="0070C0"/>
                </a:solidFill>
              </a:rPr>
              <a:t>Soil Science Society of America Journal</a:t>
            </a:r>
            <a:r>
              <a:rPr lang="en-US" sz="1200" dirty="0">
                <a:solidFill>
                  <a:srgbClr val="0070C0"/>
                </a:solidFill>
              </a:rPr>
              <a:t> 48.6 (1984): 1267-1272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solidFill>
                  <a:srgbClr val="0070C0"/>
                </a:solidFill>
              </a:rPr>
              <a:t>Hassink</a:t>
            </a:r>
            <a:r>
              <a:rPr lang="en-US" sz="1200" dirty="0">
                <a:solidFill>
                  <a:srgbClr val="0070C0"/>
                </a:solidFill>
              </a:rPr>
              <a:t>, J., et al. "Relationships between habitable pore space, soil biota and mineralization rates in grassland soils." </a:t>
            </a:r>
            <a:r>
              <a:rPr lang="en-US" sz="1200" i="1" dirty="0">
                <a:solidFill>
                  <a:srgbClr val="0070C0"/>
                </a:solidFill>
              </a:rPr>
              <a:t>Soil Biology and Biochemistry</a:t>
            </a:r>
            <a:r>
              <a:rPr lang="en-US" sz="1200" dirty="0">
                <a:solidFill>
                  <a:srgbClr val="0070C0"/>
                </a:solidFill>
              </a:rPr>
              <a:t> 25.1 (1993): 47-55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Drury</a:t>
            </a:r>
            <a:r>
              <a:rPr lang="en-US" sz="1200" dirty="0">
                <a:solidFill>
                  <a:srgbClr val="0070C0"/>
                </a:solidFill>
              </a:rPr>
              <a:t>, C. F., R. P. </a:t>
            </a:r>
            <a:r>
              <a:rPr lang="en-US" sz="1200" dirty="0" err="1">
                <a:solidFill>
                  <a:srgbClr val="0070C0"/>
                </a:solidFill>
              </a:rPr>
              <a:t>Voroney</a:t>
            </a:r>
            <a:r>
              <a:rPr lang="en-US" sz="1200" dirty="0">
                <a:solidFill>
                  <a:srgbClr val="0070C0"/>
                </a:solidFill>
              </a:rPr>
              <a:t>, and E. G. Beauchamp. "Availability of NH4+-N to microorganisms and the soil internal N cycle." </a:t>
            </a:r>
            <a:r>
              <a:rPr lang="en-US" sz="1200" i="1" dirty="0">
                <a:solidFill>
                  <a:srgbClr val="0070C0"/>
                </a:solidFill>
              </a:rPr>
              <a:t>Soil Biology and Biochemistry</a:t>
            </a:r>
            <a:r>
              <a:rPr lang="en-US" sz="1200" dirty="0">
                <a:solidFill>
                  <a:srgbClr val="0070C0"/>
                </a:solidFill>
              </a:rPr>
              <a:t> 23.2 (1991): 165-169.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Young I M, Roberts A, Griffiths B S and Caul S 1994 Growth of </a:t>
            </a:r>
            <a:r>
              <a:rPr lang="en-US" sz="1200" dirty="0" err="1">
                <a:solidFill>
                  <a:srgbClr val="0070C0"/>
                </a:solidFill>
              </a:rPr>
              <a:t>aciliate</a:t>
            </a:r>
            <a:r>
              <a:rPr lang="en-US" sz="1200" dirty="0">
                <a:solidFill>
                  <a:srgbClr val="0070C0"/>
                </a:solidFill>
              </a:rPr>
              <a:t> protozoan in model </a:t>
            </a:r>
            <a:r>
              <a:rPr lang="en-US" sz="1200" dirty="0" err="1">
                <a:solidFill>
                  <a:srgbClr val="0070C0"/>
                </a:solidFill>
              </a:rPr>
              <a:t>Ballotini</a:t>
            </a:r>
            <a:r>
              <a:rPr lang="en-US" sz="1200" dirty="0">
                <a:solidFill>
                  <a:srgbClr val="0070C0"/>
                </a:solidFill>
              </a:rPr>
              <a:t> systems of different </a:t>
            </a:r>
            <a:r>
              <a:rPr lang="en-US" sz="1200" dirty="0" err="1">
                <a:solidFill>
                  <a:srgbClr val="0070C0"/>
                </a:solidFill>
              </a:rPr>
              <a:t>particlesizes</a:t>
            </a:r>
            <a:r>
              <a:rPr lang="en-US" sz="1200" dirty="0">
                <a:solidFill>
                  <a:srgbClr val="0070C0"/>
                </a:solidFill>
              </a:rPr>
              <a:t>. Soil Biol. </a:t>
            </a:r>
            <a:r>
              <a:rPr lang="en-US" sz="1200" dirty="0" err="1">
                <a:solidFill>
                  <a:srgbClr val="0070C0"/>
                </a:solidFill>
              </a:rPr>
              <a:t>Biochem</a:t>
            </a:r>
            <a:r>
              <a:rPr lang="en-US" sz="1200" dirty="0">
                <a:solidFill>
                  <a:srgbClr val="0070C0"/>
                </a:solidFill>
              </a:rPr>
              <a:t>. 26, 1173–1178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solidFill>
                  <a:srgbClr val="0070C0"/>
                </a:solidFill>
              </a:rPr>
              <a:t>Gorres</a:t>
            </a:r>
            <a:r>
              <a:rPr lang="en-US" sz="1200" dirty="0">
                <a:solidFill>
                  <a:srgbClr val="0070C0"/>
                </a:solidFill>
              </a:rPr>
              <a:t>, J.H. and Amador, J.A., 2010. Partitioning of habitable pore space in earthworm burrows. Journal of nematology, 42(1), p.68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Görres, J.H., et al. "Grazing in a porous environment: 1. The effect of soil pore structure on C and N mineralization." Plant and Soil 212 (1999): 75-83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Hattori, R., and T. Hattori. "Soil aggregates as microcosms of bacteria–protozoa biota." Soil Structure/Soil Biota Interrelationships. Elsevier, 1993. 493-501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solidFill>
                  <a:srgbClr val="0070C0"/>
                </a:solidFill>
              </a:rPr>
              <a:t>Chenu</a:t>
            </a:r>
            <a:r>
              <a:rPr lang="en-US" sz="1200" dirty="0">
                <a:solidFill>
                  <a:srgbClr val="0070C0"/>
                </a:solidFill>
              </a:rPr>
              <a:t>, C., </a:t>
            </a:r>
            <a:r>
              <a:rPr lang="en-US" sz="1200" dirty="0" err="1">
                <a:solidFill>
                  <a:srgbClr val="0070C0"/>
                </a:solidFill>
              </a:rPr>
              <a:t>Hassink</a:t>
            </a:r>
            <a:r>
              <a:rPr lang="en-US" sz="1200" dirty="0">
                <a:solidFill>
                  <a:srgbClr val="0070C0"/>
                </a:solidFill>
              </a:rPr>
              <a:t>, J. and </a:t>
            </a:r>
            <a:r>
              <a:rPr lang="en-US" sz="1200" dirty="0" err="1">
                <a:solidFill>
                  <a:srgbClr val="0070C0"/>
                </a:solidFill>
              </a:rPr>
              <a:t>Bloem</a:t>
            </a:r>
            <a:r>
              <a:rPr lang="en-US" sz="1200" dirty="0">
                <a:solidFill>
                  <a:srgbClr val="0070C0"/>
                </a:solidFill>
              </a:rPr>
              <a:t>, J., 2001. Short-term changes in the spatial distribution of microorganisms in soil aggregates </a:t>
            </a:r>
            <a:r>
              <a:rPr lang="en-US" sz="1200" dirty="0" smtClean="0">
                <a:solidFill>
                  <a:srgbClr val="0070C0"/>
                </a:solidFill>
              </a:rPr>
              <a:t>... </a:t>
            </a:r>
            <a:r>
              <a:rPr lang="en-US" sz="1200" i="1" dirty="0" smtClean="0">
                <a:solidFill>
                  <a:srgbClr val="0070C0"/>
                </a:solidFill>
              </a:rPr>
              <a:t>Biol. </a:t>
            </a:r>
            <a:r>
              <a:rPr lang="en-US" sz="1200" i="1" dirty="0">
                <a:solidFill>
                  <a:srgbClr val="0070C0"/>
                </a:solidFill>
              </a:rPr>
              <a:t>and </a:t>
            </a:r>
            <a:r>
              <a:rPr lang="en-US" sz="1200" i="1" dirty="0" err="1" smtClean="0">
                <a:solidFill>
                  <a:srgbClr val="0070C0"/>
                </a:solidFill>
              </a:rPr>
              <a:t>Fert</a:t>
            </a:r>
            <a:r>
              <a:rPr lang="en-US" sz="1200" i="1" dirty="0" smtClean="0">
                <a:solidFill>
                  <a:srgbClr val="0070C0"/>
                </a:solidFill>
              </a:rPr>
              <a:t>. </a:t>
            </a:r>
            <a:r>
              <a:rPr lang="en-US" sz="1200" i="1" dirty="0">
                <a:solidFill>
                  <a:srgbClr val="0070C0"/>
                </a:solidFill>
              </a:rPr>
              <a:t>of Soils</a:t>
            </a:r>
            <a:r>
              <a:rPr lang="en-US" sz="1200" dirty="0">
                <a:solidFill>
                  <a:srgbClr val="0070C0"/>
                </a:solidFill>
              </a:rPr>
              <a:t>, </a:t>
            </a:r>
            <a:r>
              <a:rPr lang="en-US" sz="1200" i="1" dirty="0">
                <a:solidFill>
                  <a:srgbClr val="0070C0"/>
                </a:solidFill>
              </a:rPr>
              <a:t>34</a:t>
            </a:r>
            <a:r>
              <a:rPr lang="en-US" sz="1200" dirty="0">
                <a:solidFill>
                  <a:srgbClr val="0070C0"/>
                </a:solidFill>
              </a:rPr>
              <a:t>(5), pp.349-356. 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Currie</a:t>
            </a:r>
            <a:r>
              <a:rPr lang="en-US" sz="1200" dirty="0">
                <a:solidFill>
                  <a:srgbClr val="0070C0"/>
                </a:solidFill>
              </a:rPr>
              <a:t>, J. A. "The volume and porosity of soil crumbs." </a:t>
            </a:r>
            <a:r>
              <a:rPr lang="en-US" sz="1200" i="1" dirty="0">
                <a:solidFill>
                  <a:srgbClr val="0070C0"/>
                </a:solidFill>
              </a:rPr>
              <a:t>Journal of Soil Science</a:t>
            </a:r>
            <a:r>
              <a:rPr lang="en-US" sz="1200" dirty="0">
                <a:solidFill>
                  <a:srgbClr val="0070C0"/>
                </a:solidFill>
              </a:rPr>
              <a:t> 17.1 (1966): </a:t>
            </a:r>
            <a:r>
              <a:rPr lang="en-US" sz="1200" dirty="0" smtClean="0">
                <a:solidFill>
                  <a:srgbClr val="0070C0"/>
                </a:solidFill>
              </a:rPr>
              <a:t>24-35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solidFill>
                  <a:srgbClr val="0070C0"/>
                </a:solidFill>
              </a:rPr>
              <a:t>Sexstone</a:t>
            </a:r>
            <a:r>
              <a:rPr lang="en-US" sz="1200" dirty="0">
                <a:solidFill>
                  <a:srgbClr val="0070C0"/>
                </a:solidFill>
              </a:rPr>
              <a:t>, A.J., </a:t>
            </a:r>
            <a:r>
              <a:rPr lang="en-US" sz="1200" dirty="0" err="1">
                <a:solidFill>
                  <a:srgbClr val="0070C0"/>
                </a:solidFill>
              </a:rPr>
              <a:t>Revsbech</a:t>
            </a:r>
            <a:r>
              <a:rPr lang="en-US" sz="1200" dirty="0">
                <a:solidFill>
                  <a:srgbClr val="0070C0"/>
                </a:solidFill>
              </a:rPr>
              <a:t>, N.P., </a:t>
            </a:r>
            <a:r>
              <a:rPr lang="en-US" sz="1200" dirty="0" err="1">
                <a:solidFill>
                  <a:srgbClr val="0070C0"/>
                </a:solidFill>
              </a:rPr>
              <a:t>Parkin</a:t>
            </a:r>
            <a:r>
              <a:rPr lang="en-US" sz="1200" dirty="0">
                <a:solidFill>
                  <a:srgbClr val="0070C0"/>
                </a:solidFill>
              </a:rPr>
              <a:t>, T.B. and </a:t>
            </a:r>
            <a:r>
              <a:rPr lang="en-US" sz="1200" dirty="0" err="1">
                <a:solidFill>
                  <a:srgbClr val="0070C0"/>
                </a:solidFill>
              </a:rPr>
              <a:t>Tiedje</a:t>
            </a:r>
            <a:r>
              <a:rPr lang="en-US" sz="1200" dirty="0">
                <a:solidFill>
                  <a:srgbClr val="0070C0"/>
                </a:solidFill>
              </a:rPr>
              <a:t>, J.M., 1985. </a:t>
            </a:r>
            <a:r>
              <a:rPr lang="en-US" sz="1200" dirty="0" smtClean="0">
                <a:solidFill>
                  <a:srgbClr val="0070C0"/>
                </a:solidFill>
              </a:rPr>
              <a:t>… oxygen </a:t>
            </a:r>
            <a:r>
              <a:rPr lang="en-US" sz="1200" dirty="0">
                <a:solidFill>
                  <a:srgbClr val="0070C0"/>
                </a:solidFill>
              </a:rPr>
              <a:t>profiles and denitrification </a:t>
            </a:r>
            <a:r>
              <a:rPr lang="en-US" sz="1200" dirty="0" smtClean="0">
                <a:solidFill>
                  <a:srgbClr val="0070C0"/>
                </a:solidFill>
              </a:rPr>
              <a:t>… </a:t>
            </a:r>
            <a:r>
              <a:rPr lang="en-US" sz="1200" dirty="0">
                <a:solidFill>
                  <a:srgbClr val="0070C0"/>
                </a:solidFill>
              </a:rPr>
              <a:t>soil aggregates 1. </a:t>
            </a:r>
            <a:r>
              <a:rPr lang="en-US" sz="1200" i="1" dirty="0">
                <a:solidFill>
                  <a:srgbClr val="0070C0"/>
                </a:solidFill>
              </a:rPr>
              <a:t>Soil science society of America journal</a:t>
            </a:r>
            <a:r>
              <a:rPr lang="en-US" sz="1200" dirty="0">
                <a:solidFill>
                  <a:srgbClr val="0070C0"/>
                </a:solidFill>
              </a:rPr>
              <a:t>, </a:t>
            </a:r>
            <a:r>
              <a:rPr lang="en-US" sz="1200" i="1" dirty="0">
                <a:solidFill>
                  <a:srgbClr val="0070C0"/>
                </a:solidFill>
              </a:rPr>
              <a:t>49</a:t>
            </a:r>
            <a:r>
              <a:rPr lang="en-US" sz="1200" dirty="0">
                <a:solidFill>
                  <a:srgbClr val="0070C0"/>
                </a:solidFill>
              </a:rPr>
              <a:t>(3), </a:t>
            </a:r>
            <a:r>
              <a:rPr lang="en-US" sz="1200" dirty="0" smtClean="0">
                <a:solidFill>
                  <a:srgbClr val="0070C0"/>
                </a:solidFill>
              </a:rPr>
              <a:t>pp.645-651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Quénéhervé</a:t>
            </a:r>
            <a:r>
              <a:rPr lang="en-US" sz="1200" dirty="0"/>
              <a:t> P, </a:t>
            </a:r>
            <a:r>
              <a:rPr lang="en-US" sz="1200" dirty="0" err="1"/>
              <a:t>Chotte</a:t>
            </a:r>
            <a:r>
              <a:rPr lang="en-US" sz="1200" dirty="0"/>
              <a:t> J-L. Distribution of nematodes in </a:t>
            </a:r>
            <a:r>
              <a:rPr lang="en-US" sz="1200" dirty="0" err="1"/>
              <a:t>vertisol</a:t>
            </a:r>
            <a:r>
              <a:rPr lang="en-US" sz="1200" dirty="0"/>
              <a:t> aggregates under a permanent pasture in Martinique. Applied Soil Ecology. 1996;4:193–200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Sano Z-I, </a:t>
            </a:r>
            <a:r>
              <a:rPr lang="en-US" sz="1200" dirty="0" err="1"/>
              <a:t>Nakasono</a:t>
            </a:r>
            <a:r>
              <a:rPr lang="en-US" sz="1200" dirty="0"/>
              <a:t> K. Influence of size of soil aggregates on the survival of </a:t>
            </a:r>
            <a:r>
              <a:rPr lang="en-US" sz="1200" i="1" dirty="0" err="1"/>
              <a:t>Meloidogyne</a:t>
            </a:r>
            <a:r>
              <a:rPr lang="en-US" sz="1200" i="1" dirty="0"/>
              <a:t> incognita</a:t>
            </a:r>
            <a:r>
              <a:rPr lang="en-US" sz="1200" dirty="0"/>
              <a:t> juveniles. Soil Microorganisms. 1997;49:9–16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Yeates</a:t>
            </a:r>
            <a:r>
              <a:rPr lang="en-US" sz="1200" dirty="0"/>
              <a:t> GW, Dando JL, Shepherd TG. Pressure plate </a:t>
            </a:r>
            <a:r>
              <a:rPr lang="en-US" sz="1200" dirty="0" smtClean="0"/>
              <a:t>studies-… </a:t>
            </a:r>
            <a:r>
              <a:rPr lang="en-US" sz="1200" dirty="0"/>
              <a:t>how moisture affects access of </a:t>
            </a:r>
            <a:r>
              <a:rPr lang="en-US" sz="1200" dirty="0" smtClean="0"/>
              <a:t>… </a:t>
            </a:r>
            <a:r>
              <a:rPr lang="en-US" sz="1200" dirty="0"/>
              <a:t>nematodes to food in soil. European Journal of Soil Science. 2002;53:355–365</a:t>
            </a:r>
            <a:r>
              <a:rPr lang="en-US" sz="1200" dirty="0" smtClean="0"/>
              <a:t>.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Groffman</a:t>
            </a:r>
            <a:r>
              <a:rPr lang="en-US" sz="1200" dirty="0"/>
              <a:t>, Peter M., and James M. </a:t>
            </a:r>
            <a:r>
              <a:rPr lang="en-US" sz="1200" dirty="0" err="1"/>
              <a:t>Tiedje</a:t>
            </a:r>
            <a:r>
              <a:rPr lang="en-US" sz="1200" dirty="0"/>
              <a:t>. "Denitrification hysteresis during wetting and drying cycles in soil." </a:t>
            </a:r>
            <a:r>
              <a:rPr lang="en-US" sz="1200" i="1" dirty="0"/>
              <a:t>Soil Science Society of America Journal</a:t>
            </a:r>
            <a:r>
              <a:rPr lang="en-US" sz="1200" dirty="0"/>
              <a:t> 52.6 (1988): 1626-1629.</a:t>
            </a:r>
          </a:p>
          <a:p>
            <a:endParaRPr lang="en-US" sz="1200" dirty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And many more</a:t>
            </a:r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Earthworms and carbon headlines from the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Lubbers, Ingrid M., et al. "Greenhouse-gas emissions from soils increased by earthworms." </a:t>
            </a:r>
            <a:r>
              <a:rPr lang="en-US" i="1" dirty="0"/>
              <a:t>Nature Climate Change</a:t>
            </a:r>
            <a:r>
              <a:rPr lang="en-US" dirty="0"/>
              <a:t> 3.3 (2013): 187-194.</a:t>
            </a:r>
          </a:p>
          <a:p>
            <a:r>
              <a:rPr lang="en-US" dirty="0"/>
              <a:t>Van </a:t>
            </a:r>
            <a:r>
              <a:rPr lang="en-US" dirty="0" err="1"/>
              <a:t>Groenigen</a:t>
            </a:r>
            <a:r>
              <a:rPr lang="en-US" dirty="0"/>
              <a:t>, Jan Willem, et al. "Earthworms increase plant production: a meta-analysis." </a:t>
            </a:r>
            <a:r>
              <a:rPr lang="en-US" i="1" dirty="0"/>
              <a:t>Scientific reports</a:t>
            </a:r>
            <a:r>
              <a:rPr lang="en-US" dirty="0"/>
              <a:t> 4 (2014): 6365.</a:t>
            </a:r>
          </a:p>
          <a:p>
            <a:r>
              <a:rPr lang="en-US" dirty="0"/>
              <a:t>Zhang, </a:t>
            </a:r>
            <a:r>
              <a:rPr lang="en-US" dirty="0" err="1"/>
              <a:t>Weixin</a:t>
            </a:r>
            <a:r>
              <a:rPr lang="en-US" dirty="0"/>
              <a:t>, et al. "Earthworms facilitate carbon sequestration through unequal amplification of carbon stabilization compared with mineralization." </a:t>
            </a:r>
            <a:r>
              <a:rPr lang="en-US" i="1" dirty="0"/>
              <a:t>Nature communications</a:t>
            </a:r>
            <a:r>
              <a:rPr lang="en-US" dirty="0"/>
              <a:t> 4 (2013): 2576</a:t>
            </a:r>
            <a:r>
              <a:rPr lang="en-US" dirty="0" smtClean="0"/>
              <a:t>.</a:t>
            </a:r>
          </a:p>
          <a:p>
            <a:r>
              <a:rPr lang="en-US" dirty="0"/>
              <a:t>Knowles, Meghan E</a:t>
            </a:r>
            <a:r>
              <a:rPr lang="en-US" dirty="0" smtClean="0"/>
              <a:t>. et al. "Effect </a:t>
            </a:r>
            <a:r>
              <a:rPr lang="en-US" dirty="0"/>
              <a:t>of the </a:t>
            </a:r>
            <a:r>
              <a:rPr lang="en-US" dirty="0" err="1"/>
              <a:t>endogeic</a:t>
            </a:r>
            <a:r>
              <a:rPr lang="en-US" dirty="0"/>
              <a:t> earthworm </a:t>
            </a:r>
            <a:r>
              <a:rPr lang="en-US" dirty="0" err="1"/>
              <a:t>Aporrectodea</a:t>
            </a:r>
            <a:r>
              <a:rPr lang="en-US" dirty="0"/>
              <a:t> </a:t>
            </a:r>
            <a:r>
              <a:rPr lang="en-US" dirty="0" err="1"/>
              <a:t>tuberculata</a:t>
            </a:r>
            <a:r>
              <a:rPr lang="en-US" dirty="0"/>
              <a:t> on aggregation and carbon redistribution in uninvaded forest soil columns." </a:t>
            </a:r>
            <a:r>
              <a:rPr lang="en-US" i="1" dirty="0"/>
              <a:t>Soil Biology and Biochemistry</a:t>
            </a:r>
            <a:r>
              <a:rPr lang="en-US" dirty="0"/>
              <a:t> 100 (2016): 192-200.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5" y="365125"/>
            <a:ext cx="11090029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Effect of earthworms in a dynamic habitat context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earthworms regulate interactions in the soil food web involved in carbon </a:t>
            </a:r>
            <a:r>
              <a:rPr lang="en-US" dirty="0" smtClean="0"/>
              <a:t>and nitrogen mineralization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Drilosphere  = Resource Islands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 earthworms create habitable pore space to promote </a:t>
            </a:r>
            <a:r>
              <a:rPr lang="en-US" dirty="0" err="1" smtClean="0"/>
              <a:t>microbivory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Overlap between the habitats of microorganisms and their aquatic grazers (nematodes and protozoa)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629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Evidence for earthworm effects on soil biogeochemistry from a </a:t>
            </a:r>
            <a:r>
              <a:rPr lang="en-US" sz="3200" dirty="0" err="1" smtClean="0"/>
              <a:t>mesocosm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experiment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42031" y="382794"/>
            <a:ext cx="3657601" cy="551281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36077" y="1813902"/>
            <a:ext cx="5890846" cy="4796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presence of L. terrestris</a:t>
            </a:r>
          </a:p>
          <a:p>
            <a:pPr lvl="1"/>
            <a:r>
              <a:rPr lang="en-US" dirty="0" smtClean="0"/>
              <a:t>microbial biomass was suppressed</a:t>
            </a:r>
          </a:p>
          <a:p>
            <a:pPr lvl="1"/>
            <a:r>
              <a:rPr lang="en-US" dirty="0" smtClean="0"/>
              <a:t>C-mineralization increased</a:t>
            </a:r>
          </a:p>
          <a:p>
            <a:pPr lvl="1"/>
            <a:r>
              <a:rPr lang="en-US" dirty="0" smtClean="0"/>
              <a:t>Nematode abundance increased</a:t>
            </a:r>
          </a:p>
          <a:p>
            <a:pPr lvl="1"/>
            <a:r>
              <a:rPr lang="en-US" dirty="0" smtClean="0"/>
              <a:t>Inorganic N increased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Mesocosm</a:t>
            </a:r>
            <a:r>
              <a:rPr lang="en-US" dirty="0" smtClean="0"/>
              <a:t> experiment, 11 weeks incubation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Comparison of bulk and burrow soil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61435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Görres, Josef H., Mary C. </a:t>
            </a:r>
            <a:r>
              <a:rPr lang="en-US" sz="1200" dirty="0" err="1"/>
              <a:t>Savin</a:t>
            </a:r>
            <a:r>
              <a:rPr lang="en-US" sz="1200" dirty="0"/>
              <a:t>, and José A. Amador. "Dynamics of carbon and nitrogen mineralization, microbial biomass, and nematode abundance within and outside the burrow walls of </a:t>
            </a:r>
            <a:r>
              <a:rPr lang="en-US" sz="1200" dirty="0" err="1"/>
              <a:t>anecic</a:t>
            </a:r>
            <a:r>
              <a:rPr lang="en-US" sz="1200" dirty="0"/>
              <a:t> earthworms (</a:t>
            </a:r>
            <a:r>
              <a:rPr lang="en-US" sz="1200" dirty="0" err="1"/>
              <a:t>Lumbricus</a:t>
            </a:r>
            <a:r>
              <a:rPr lang="en-US" sz="1200" dirty="0"/>
              <a:t> terrestris)." Soil Science 162.9 (1997): 666-671.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03" y="1879038"/>
            <a:ext cx="5236918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789"/>
            <a:ext cx="10515600" cy="6183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role of micro- and </a:t>
            </a:r>
            <a:r>
              <a:rPr lang="en-US" sz="3600" b="1" dirty="0" err="1" smtClean="0"/>
              <a:t>mesofauna</a:t>
            </a:r>
            <a:r>
              <a:rPr lang="en-US" sz="3600" b="1" dirty="0" smtClean="0"/>
              <a:t> in mineralization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27265" y="2454458"/>
            <a:ext cx="2791583" cy="66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Grazing: Direct Effect on microbial biomass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27" y="5098868"/>
            <a:ext cx="2951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Compensatory growth: Density </a:t>
            </a:r>
          </a:p>
          <a:p>
            <a:r>
              <a:rPr lang="en-US" dirty="0" smtClean="0"/>
              <a:t>dependent effect on microbial </a:t>
            </a:r>
          </a:p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3104607"/>
            <a:ext cx="1542717" cy="839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Detritus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513409" y="3195232"/>
            <a:ext cx="1867483" cy="661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Active microbial biomass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7087" y="3087188"/>
            <a:ext cx="1746780" cy="86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Micro-&amp;</a:t>
            </a:r>
            <a:r>
              <a:rPr lang="en-US" dirty="0" err="1" smtClean="0"/>
              <a:t>Mesofauna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35869" y="1841863"/>
            <a:ext cx="222670" cy="37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Elbow Connector 13"/>
          <p:cNvCxnSpPr>
            <a:stCxn id="3" idx="3"/>
            <a:endCxn id="6" idx="1"/>
          </p:cNvCxnSpPr>
          <p:nvPr/>
        </p:nvCxnSpPr>
        <p:spPr>
          <a:xfrm>
            <a:off x="2685717" y="3524175"/>
            <a:ext cx="827692" cy="18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8" idx="1"/>
          </p:cNvCxnSpPr>
          <p:nvPr/>
        </p:nvCxnSpPr>
        <p:spPr>
          <a:xfrm flipV="1">
            <a:off x="5380892" y="3519732"/>
            <a:ext cx="766195" cy="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69768" y="1432561"/>
            <a:ext cx="1101940" cy="925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Mineral nutrient pool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2" idx="2"/>
            <a:endCxn id="8" idx="0"/>
          </p:cNvCxnSpPr>
          <p:nvPr/>
        </p:nvCxnSpPr>
        <p:spPr>
          <a:xfrm flipH="1">
            <a:off x="7020477" y="2358204"/>
            <a:ext cx="261" cy="728984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10933" y="4451984"/>
            <a:ext cx="460064" cy="85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4624" y="2453095"/>
            <a:ext cx="350381" cy="85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-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35" name="Elbow Connector 34"/>
          <p:cNvCxnSpPr>
            <a:stCxn id="23" idx="1"/>
            <a:endCxn id="17" idx="4"/>
          </p:cNvCxnSpPr>
          <p:nvPr/>
        </p:nvCxnSpPr>
        <p:spPr>
          <a:xfrm rot="10800000" flipH="1">
            <a:off x="2895626" y="3619500"/>
            <a:ext cx="209523" cy="2218032"/>
          </a:xfrm>
          <a:prstGeom prst="bentConnector4">
            <a:avLst>
              <a:gd name="adj1" fmla="val -109105"/>
              <a:gd name="adj2" fmla="val 666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6" idx="0"/>
            <a:endCxn id="22" idx="1"/>
          </p:cNvCxnSpPr>
          <p:nvPr/>
        </p:nvCxnSpPr>
        <p:spPr>
          <a:xfrm rot="5400000" flipH="1" flipV="1">
            <a:off x="4808535" y="1534000"/>
            <a:ext cx="1299849" cy="2022617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96075" y="5753100"/>
            <a:ext cx="5273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</a:t>
            </a:r>
            <a:r>
              <a:rPr lang="en-US" sz="2400" b="1" dirty="0" err="1" smtClean="0"/>
              <a:t>icrobivory</a:t>
            </a:r>
            <a:r>
              <a:rPr lang="en-US" sz="2400" b="1" dirty="0" smtClean="0"/>
              <a:t> accelerates decomposition 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nd mineralization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14925" y="3552825"/>
            <a:ext cx="3213957" cy="1388507"/>
            <a:chOff x="5114925" y="3552825"/>
            <a:chExt cx="3213957" cy="1388507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5734050" y="3552825"/>
              <a:ext cx="19050" cy="1114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14925" y="4572000"/>
              <a:ext cx="321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Regulated by overlap of habitats</a:t>
              </a:r>
              <a:endParaRPr lang="en-US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3028950" y="34290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7" idx="1"/>
            <a:endCxn id="17" idx="4"/>
          </p:cNvCxnSpPr>
          <p:nvPr/>
        </p:nvCxnSpPr>
        <p:spPr>
          <a:xfrm rot="10800000">
            <a:off x="3105151" y="3619500"/>
            <a:ext cx="2009775" cy="113716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8" grpId="0" animBg="1"/>
      <p:bldP spid="30" grpId="0"/>
      <p:bldP spid="31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68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The concept of a variable habitable pore space: soil moisture varies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943100"/>
            <a:ext cx="5157787" cy="3684588"/>
          </a:xfrm>
        </p:spPr>
        <p:txBody>
          <a:bodyPr/>
          <a:lstStyle/>
          <a:p>
            <a:r>
              <a:rPr lang="en-US" dirty="0" smtClean="0"/>
              <a:t>Aquatic world</a:t>
            </a:r>
          </a:p>
          <a:p>
            <a:pPr lvl="1"/>
            <a:r>
              <a:rPr lang="en-US" dirty="0" smtClean="0"/>
              <a:t>Nematodes</a:t>
            </a:r>
          </a:p>
          <a:p>
            <a:pPr lvl="1"/>
            <a:r>
              <a:rPr lang="en-US" dirty="0" smtClean="0"/>
              <a:t>Protozoa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Aerated world</a:t>
            </a:r>
          </a:p>
          <a:p>
            <a:pPr lvl="1"/>
            <a:r>
              <a:rPr lang="en-US" dirty="0" smtClean="0"/>
              <a:t>Mites</a:t>
            </a:r>
          </a:p>
          <a:p>
            <a:pPr lvl="1"/>
            <a:r>
              <a:rPr lang="en-US" dirty="0" err="1" smtClean="0"/>
              <a:t>Collembola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081088"/>
            <a:ext cx="5183188" cy="823912"/>
          </a:xfrm>
        </p:spPr>
        <p:txBody>
          <a:bodyPr/>
          <a:lstStyle/>
          <a:p>
            <a:r>
              <a:rPr lang="en-US" dirty="0" smtClean="0"/>
              <a:t>Organisms have to fit into spaces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905000"/>
            <a:ext cx="5183188" cy="3600450"/>
          </a:xfrm>
        </p:spPr>
        <p:txBody>
          <a:bodyPr/>
          <a:lstStyle/>
          <a:p>
            <a:r>
              <a:rPr lang="en-US" dirty="0" smtClean="0"/>
              <a:t>Water-filled pore spaces </a:t>
            </a:r>
          </a:p>
          <a:p>
            <a:pPr lvl="1"/>
            <a:r>
              <a:rPr lang="en-US" dirty="0" smtClean="0"/>
              <a:t>Pore diameters</a:t>
            </a:r>
          </a:p>
          <a:p>
            <a:pPr lvl="1"/>
            <a:r>
              <a:rPr lang="en-US" dirty="0" smtClean="0"/>
              <a:t>Pore volume</a:t>
            </a:r>
          </a:p>
          <a:p>
            <a:pPr lvl="1"/>
            <a:r>
              <a:rPr lang="en-US" dirty="0" smtClean="0"/>
              <a:t>Micro- and </a:t>
            </a:r>
            <a:r>
              <a:rPr lang="en-US" dirty="0" err="1" smtClean="0"/>
              <a:t>mesopores</a:t>
            </a:r>
            <a:endParaRPr lang="en-US" dirty="0" smtClean="0"/>
          </a:p>
          <a:p>
            <a:r>
              <a:rPr lang="en-US" dirty="0" smtClean="0"/>
              <a:t>Air-filled pore spaces</a:t>
            </a:r>
          </a:p>
          <a:p>
            <a:pPr lvl="1"/>
            <a:r>
              <a:rPr lang="en-US" dirty="0"/>
              <a:t>Pore diameters</a:t>
            </a:r>
          </a:p>
          <a:p>
            <a:pPr lvl="1"/>
            <a:r>
              <a:rPr lang="en-US" dirty="0"/>
              <a:t>Pore </a:t>
            </a:r>
            <a:r>
              <a:rPr lang="en-US" dirty="0" smtClean="0"/>
              <a:t>volume</a:t>
            </a:r>
          </a:p>
          <a:p>
            <a:pPr lvl="1"/>
            <a:r>
              <a:rPr lang="en-US" dirty="0" err="1" smtClean="0"/>
              <a:t>Macropores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81088"/>
            <a:ext cx="5157787" cy="823912"/>
          </a:xfrm>
        </p:spPr>
        <p:txBody>
          <a:bodyPr/>
          <a:lstStyle/>
          <a:p>
            <a:r>
              <a:rPr lang="en-US" dirty="0" smtClean="0"/>
              <a:t>Soil: two parallel universes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85775" y="3514725"/>
            <a:ext cx="10629901" cy="5715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0525" y="3209925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</a:t>
            </a:r>
          </a:p>
          <a:p>
            <a:r>
              <a:rPr lang="en-US" dirty="0" smtClean="0"/>
              <a:t>impenetrable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737" y="5326494"/>
            <a:ext cx="119692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Suggested readings: </a:t>
            </a:r>
            <a:r>
              <a:rPr lang="fr-FR" sz="1200" dirty="0"/>
              <a:t>Elliott, Edward T., et al. "Habitable pore </a:t>
            </a:r>
            <a:r>
              <a:rPr lang="fr-FR" sz="1200" dirty="0" err="1"/>
              <a:t>space</a:t>
            </a:r>
            <a:r>
              <a:rPr lang="fr-FR" sz="1200" dirty="0"/>
              <a:t> and </a:t>
            </a:r>
            <a:r>
              <a:rPr lang="fr-FR" sz="1200" dirty="0" err="1"/>
              <a:t>microbial</a:t>
            </a:r>
            <a:r>
              <a:rPr lang="fr-FR" sz="1200" dirty="0"/>
              <a:t> </a:t>
            </a:r>
            <a:r>
              <a:rPr lang="fr-FR" sz="1200" dirty="0" err="1"/>
              <a:t>trophic</a:t>
            </a:r>
            <a:r>
              <a:rPr lang="fr-FR" sz="1200" dirty="0"/>
              <a:t> interactions." </a:t>
            </a:r>
            <a:r>
              <a:rPr lang="fr-FR" sz="1200" i="1" dirty="0" err="1"/>
              <a:t>Oikos</a:t>
            </a:r>
            <a:r>
              <a:rPr lang="fr-FR" sz="1200" dirty="0"/>
              <a:t> (1980): 327-335.</a:t>
            </a:r>
          </a:p>
          <a:p>
            <a:r>
              <a:rPr lang="en-US" sz="1200" dirty="0"/>
              <a:t>Griffiths, B. S. "Microbial-feeding nematodes and protozoa in soil: Their </a:t>
            </a:r>
            <a:r>
              <a:rPr lang="en-US" sz="1200" dirty="0" smtClean="0"/>
              <a:t>effects on </a:t>
            </a:r>
            <a:r>
              <a:rPr lang="en-US" sz="1200" dirty="0"/>
              <a:t>microbial activity and nitrogen mineralization in decomposition hotspots and the rhizosphere." </a:t>
            </a:r>
            <a:r>
              <a:rPr lang="en-US" sz="1200" i="1" dirty="0"/>
              <a:t>Plant and Soil</a:t>
            </a:r>
            <a:r>
              <a:rPr lang="en-US" sz="1200" dirty="0"/>
              <a:t> 164.1 (1994): 25-33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Wardle D A and </a:t>
            </a:r>
            <a:r>
              <a:rPr lang="en-US" sz="1200" dirty="0" err="1"/>
              <a:t>Yeates</a:t>
            </a:r>
            <a:r>
              <a:rPr lang="en-US" sz="1200" dirty="0"/>
              <a:t> G W 1993 The dual importance of </a:t>
            </a:r>
            <a:r>
              <a:rPr lang="en-US" sz="1200" dirty="0" smtClean="0"/>
              <a:t>competition </a:t>
            </a:r>
            <a:r>
              <a:rPr lang="en-US" sz="1200" dirty="0"/>
              <a:t>and predation as regulatory forces in terrestrial </a:t>
            </a:r>
            <a:r>
              <a:rPr lang="en-US" sz="1200" dirty="0" err="1"/>
              <a:t>ecosystems:evidence</a:t>
            </a:r>
            <a:r>
              <a:rPr lang="en-US" sz="1200" dirty="0"/>
              <a:t> from decomposer food-webs. </a:t>
            </a:r>
            <a:r>
              <a:rPr lang="en-US" sz="1200" dirty="0" err="1"/>
              <a:t>Oecologia</a:t>
            </a:r>
            <a:r>
              <a:rPr lang="en-US" sz="1200" dirty="0"/>
              <a:t> 93, 303–306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Linn, Daniel Myron, and John W. Doran. "Effect of water-filled pore space on carbon dioxide and nitrous oxide production in tilled and </a:t>
            </a:r>
            <a:r>
              <a:rPr lang="en-US" sz="1200" dirty="0" err="1"/>
              <a:t>nontilled</a:t>
            </a:r>
            <a:r>
              <a:rPr lang="en-US" sz="1200" dirty="0"/>
              <a:t> soils 1." </a:t>
            </a:r>
            <a:r>
              <a:rPr lang="en-US" sz="1200" i="1" dirty="0"/>
              <a:t>Soil Science Society of America Journal</a:t>
            </a:r>
            <a:r>
              <a:rPr lang="en-US" sz="1200" dirty="0"/>
              <a:t> 48.6 (1984): 1267-1272.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1.25E-6 0.00023 C -0.00026 -0.00417 -0.00052 -0.00834 -0.00078 -0.0125 C -0.00104 -0.01436 -0.00143 -0.01621 -0.00156 -0.01806 C -0.00195 -0.02176 -0.00208 -0.02547 -0.00234 -0.02917 C -0.00104 -0.075 -0.00195 -0.05811 -0.00078 -0.00695 C -0.00065 0.00092 -0.00039 0.00879 -1.25E-6 0.01666 C 0.00065 0.03379 0.00026 0.02893 0.00156 0.04027 C 0.00182 0.02453 -0.00013 0.00833 0.00235 -0.00695 C 0.00417 -0.01898 0.00313 0.01805 0.00313 0.03055 C 0.00313 0.04143 0.00261 0.00926 0.00235 -0.00139 C 0.00182 -0.01273 0.00208 -0.01065 0.00078 -0.01806 C 0.00052 -0.02547 0.00039 -0.03287 -1.25E-6 -0.04028 C -0.00013 -0.04167 -0.00065 -0.04306 -0.00078 -0.04445 C -0.00117 -0.0463 -0.0013 -0.04815 -0.00156 -0.05 C -0.0013 -0.0426 -0.0013 -0.03519 -0.00078 -0.02778 C -0.00078 -0.02547 -0.00013 -0.02315 -1.25E-6 -0.02084 C 0.00039 -0.01019 0.00039 0.00046 0.00078 0.01111 C 0.00091 0.02037 0.00117 0.02963 0.00156 0.03889 C 0.00169 0.04282 0.00208 0.04629 0.00235 0.05 C 0.00208 0.0412 0.00182 0.0324 0.00156 0.02361 C 0.00104 0.01273 0.00065 0.01412 -1.25E-6 0.00416 C -0.00039 3.33333E-6 -0.00065 -0.00417 -0.00078 -0.00834 C -0.00117 -0.01436 -0.00104 -0.02037 -0.00156 -0.02639 C -0.00182 -0.02917 -0.00312 -0.03473 -0.00312 -0.03449 C -0.00286 -0.03843 -0.00338 -0.04236 -0.00234 -0.04584 C -0.00195 -0.04746 -0.00182 -0.04213 -0.00156 -0.04028 C 0.00143 -0.00324 -0.0013 -0.02917 0.00078 -0.01111 C 0.00104 -0.00278 0.0013 0.00555 0.00156 0.01389 C 0.00182 0.02453 0.00235 0.04583 0.00235 0.04606 L 0.00547 0.05162 " pathEditMode="relative" rAng="0" ptsTypes="AAAAAAAAAAAAAAAAAAAAAAAAAAAAAAA">
                                      <p:cBhvr>
                                        <p:cTn id="6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738" y="184150"/>
            <a:ext cx="4941887" cy="6779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Two pore models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064235"/>
            <a:ext cx="5157787" cy="11651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Parallel capillary bundle model: </a:t>
            </a:r>
          </a:p>
          <a:p>
            <a:r>
              <a:rPr lang="en-US" dirty="0" smtClean="0"/>
              <a:t>Exclusion hypothesis: Aquatic organisms have to fit into water-filled capillaries and become excluded when capillaries dry up.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86475" y="642937"/>
            <a:ext cx="5183188" cy="10116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Mobile-immobile water model: </a:t>
            </a:r>
          </a:p>
          <a:p>
            <a:r>
              <a:rPr lang="en-US" dirty="0" smtClean="0"/>
              <a:t>Enclosure Hypothesis: organisms may become enclosed in aggregates as soil dries.</a:t>
            </a:r>
            <a:endParaRPr lang="en-US" dirty="0"/>
          </a:p>
        </p:txBody>
      </p:sp>
      <p:sp>
        <p:nvSpPr>
          <p:cNvPr id="380" name="Freeform 4"/>
          <p:cNvSpPr>
            <a:spLocks/>
          </p:cNvSpPr>
          <p:nvPr/>
        </p:nvSpPr>
        <p:spPr bwMode="auto">
          <a:xfrm>
            <a:off x="6846026" y="1944165"/>
            <a:ext cx="3498124" cy="3772641"/>
          </a:xfrm>
          <a:custGeom>
            <a:avLst/>
            <a:gdLst/>
            <a:ahLst/>
            <a:cxnLst>
              <a:cxn ang="0">
                <a:pos x="1728" y="192"/>
              </a:cxn>
              <a:cxn ang="0">
                <a:pos x="576" y="576"/>
              </a:cxn>
              <a:cxn ang="0">
                <a:pos x="144" y="864"/>
              </a:cxn>
              <a:cxn ang="0">
                <a:pos x="96" y="1296"/>
              </a:cxn>
              <a:cxn ang="0">
                <a:pos x="192" y="1584"/>
              </a:cxn>
              <a:cxn ang="0">
                <a:pos x="144" y="1872"/>
              </a:cxn>
              <a:cxn ang="0">
                <a:pos x="48" y="2304"/>
              </a:cxn>
              <a:cxn ang="0">
                <a:pos x="0" y="2448"/>
              </a:cxn>
              <a:cxn ang="0">
                <a:pos x="192" y="2688"/>
              </a:cxn>
              <a:cxn ang="0">
                <a:pos x="336" y="2784"/>
              </a:cxn>
              <a:cxn ang="0">
                <a:pos x="624" y="2832"/>
              </a:cxn>
              <a:cxn ang="0">
                <a:pos x="768" y="3024"/>
              </a:cxn>
              <a:cxn ang="0">
                <a:pos x="864" y="3408"/>
              </a:cxn>
              <a:cxn ang="0">
                <a:pos x="912" y="3552"/>
              </a:cxn>
              <a:cxn ang="0">
                <a:pos x="1152" y="3696"/>
              </a:cxn>
              <a:cxn ang="0">
                <a:pos x="1248" y="3792"/>
              </a:cxn>
              <a:cxn ang="0">
                <a:pos x="1440" y="3696"/>
              </a:cxn>
              <a:cxn ang="0">
                <a:pos x="1728" y="3648"/>
              </a:cxn>
              <a:cxn ang="0">
                <a:pos x="2016" y="3504"/>
              </a:cxn>
              <a:cxn ang="0">
                <a:pos x="2496" y="3552"/>
              </a:cxn>
              <a:cxn ang="0">
                <a:pos x="2688" y="3696"/>
              </a:cxn>
              <a:cxn ang="0">
                <a:pos x="2928" y="3600"/>
              </a:cxn>
              <a:cxn ang="0">
                <a:pos x="3168" y="3552"/>
              </a:cxn>
              <a:cxn ang="0">
                <a:pos x="3216" y="3168"/>
              </a:cxn>
              <a:cxn ang="0">
                <a:pos x="3216" y="2832"/>
              </a:cxn>
              <a:cxn ang="0">
                <a:pos x="2976" y="2688"/>
              </a:cxn>
              <a:cxn ang="0">
                <a:pos x="2832" y="2400"/>
              </a:cxn>
              <a:cxn ang="0">
                <a:pos x="2832" y="2160"/>
              </a:cxn>
              <a:cxn ang="0">
                <a:pos x="3024" y="1824"/>
              </a:cxn>
              <a:cxn ang="0">
                <a:pos x="3120" y="1344"/>
              </a:cxn>
              <a:cxn ang="0">
                <a:pos x="2784" y="912"/>
              </a:cxn>
              <a:cxn ang="0">
                <a:pos x="2496" y="912"/>
              </a:cxn>
              <a:cxn ang="0">
                <a:pos x="2496" y="720"/>
              </a:cxn>
              <a:cxn ang="0">
                <a:pos x="2592" y="384"/>
              </a:cxn>
              <a:cxn ang="0">
                <a:pos x="2400" y="240"/>
              </a:cxn>
              <a:cxn ang="0">
                <a:pos x="2016" y="0"/>
              </a:cxn>
            </a:cxnLst>
            <a:rect l="0" t="0" r="r" b="b"/>
            <a:pathLst>
              <a:path w="3264" h="3792">
                <a:moveTo>
                  <a:pt x="2016" y="0"/>
                </a:moveTo>
                <a:lnTo>
                  <a:pt x="1728" y="192"/>
                </a:lnTo>
                <a:lnTo>
                  <a:pt x="720" y="576"/>
                </a:lnTo>
                <a:lnTo>
                  <a:pt x="576" y="576"/>
                </a:lnTo>
                <a:lnTo>
                  <a:pt x="240" y="720"/>
                </a:lnTo>
                <a:lnTo>
                  <a:pt x="144" y="864"/>
                </a:lnTo>
                <a:lnTo>
                  <a:pt x="144" y="1200"/>
                </a:lnTo>
                <a:lnTo>
                  <a:pt x="96" y="1296"/>
                </a:lnTo>
                <a:lnTo>
                  <a:pt x="144" y="1440"/>
                </a:lnTo>
                <a:lnTo>
                  <a:pt x="192" y="1584"/>
                </a:lnTo>
                <a:lnTo>
                  <a:pt x="192" y="1728"/>
                </a:lnTo>
                <a:lnTo>
                  <a:pt x="144" y="1872"/>
                </a:lnTo>
                <a:lnTo>
                  <a:pt x="48" y="2064"/>
                </a:lnTo>
                <a:lnTo>
                  <a:pt x="48" y="2304"/>
                </a:lnTo>
                <a:lnTo>
                  <a:pt x="48" y="2400"/>
                </a:lnTo>
                <a:lnTo>
                  <a:pt x="0" y="2448"/>
                </a:lnTo>
                <a:lnTo>
                  <a:pt x="48" y="2592"/>
                </a:lnTo>
                <a:lnTo>
                  <a:pt x="192" y="2688"/>
                </a:lnTo>
                <a:lnTo>
                  <a:pt x="288" y="2736"/>
                </a:lnTo>
                <a:lnTo>
                  <a:pt x="336" y="2784"/>
                </a:lnTo>
                <a:lnTo>
                  <a:pt x="480" y="2832"/>
                </a:lnTo>
                <a:lnTo>
                  <a:pt x="624" y="2832"/>
                </a:lnTo>
                <a:lnTo>
                  <a:pt x="720" y="2880"/>
                </a:lnTo>
                <a:lnTo>
                  <a:pt x="768" y="3024"/>
                </a:lnTo>
                <a:lnTo>
                  <a:pt x="864" y="3216"/>
                </a:lnTo>
                <a:lnTo>
                  <a:pt x="864" y="3408"/>
                </a:lnTo>
                <a:lnTo>
                  <a:pt x="864" y="3504"/>
                </a:lnTo>
                <a:lnTo>
                  <a:pt x="912" y="3552"/>
                </a:lnTo>
                <a:lnTo>
                  <a:pt x="1056" y="3648"/>
                </a:lnTo>
                <a:lnTo>
                  <a:pt x="1152" y="3696"/>
                </a:lnTo>
                <a:lnTo>
                  <a:pt x="1200" y="3744"/>
                </a:lnTo>
                <a:lnTo>
                  <a:pt x="1248" y="3792"/>
                </a:lnTo>
                <a:lnTo>
                  <a:pt x="1392" y="3792"/>
                </a:lnTo>
                <a:lnTo>
                  <a:pt x="1440" y="3696"/>
                </a:lnTo>
                <a:lnTo>
                  <a:pt x="1536" y="3648"/>
                </a:lnTo>
                <a:lnTo>
                  <a:pt x="1728" y="3648"/>
                </a:lnTo>
                <a:lnTo>
                  <a:pt x="1728" y="3552"/>
                </a:lnTo>
                <a:lnTo>
                  <a:pt x="2016" y="3504"/>
                </a:lnTo>
                <a:lnTo>
                  <a:pt x="2400" y="3456"/>
                </a:lnTo>
                <a:lnTo>
                  <a:pt x="2496" y="3552"/>
                </a:lnTo>
                <a:lnTo>
                  <a:pt x="2688" y="3648"/>
                </a:lnTo>
                <a:lnTo>
                  <a:pt x="2688" y="3696"/>
                </a:lnTo>
                <a:lnTo>
                  <a:pt x="2784" y="3696"/>
                </a:lnTo>
                <a:lnTo>
                  <a:pt x="2928" y="3600"/>
                </a:lnTo>
                <a:lnTo>
                  <a:pt x="3072" y="3552"/>
                </a:lnTo>
                <a:lnTo>
                  <a:pt x="3168" y="3552"/>
                </a:lnTo>
                <a:lnTo>
                  <a:pt x="3216" y="3312"/>
                </a:lnTo>
                <a:lnTo>
                  <a:pt x="3216" y="3168"/>
                </a:lnTo>
                <a:lnTo>
                  <a:pt x="3264" y="2976"/>
                </a:lnTo>
                <a:lnTo>
                  <a:pt x="3216" y="2832"/>
                </a:lnTo>
                <a:lnTo>
                  <a:pt x="3120" y="2832"/>
                </a:lnTo>
                <a:lnTo>
                  <a:pt x="2976" y="2688"/>
                </a:lnTo>
                <a:lnTo>
                  <a:pt x="2928" y="2592"/>
                </a:lnTo>
                <a:lnTo>
                  <a:pt x="2832" y="2400"/>
                </a:lnTo>
                <a:lnTo>
                  <a:pt x="2832" y="2304"/>
                </a:lnTo>
                <a:lnTo>
                  <a:pt x="2832" y="2160"/>
                </a:lnTo>
                <a:lnTo>
                  <a:pt x="2928" y="2064"/>
                </a:lnTo>
                <a:lnTo>
                  <a:pt x="3024" y="1824"/>
                </a:lnTo>
                <a:lnTo>
                  <a:pt x="3072" y="1632"/>
                </a:lnTo>
                <a:lnTo>
                  <a:pt x="3120" y="1344"/>
                </a:lnTo>
                <a:lnTo>
                  <a:pt x="3072" y="1152"/>
                </a:lnTo>
                <a:lnTo>
                  <a:pt x="2784" y="912"/>
                </a:lnTo>
                <a:lnTo>
                  <a:pt x="2592" y="912"/>
                </a:lnTo>
                <a:lnTo>
                  <a:pt x="2496" y="912"/>
                </a:lnTo>
                <a:lnTo>
                  <a:pt x="2448" y="816"/>
                </a:lnTo>
                <a:lnTo>
                  <a:pt x="2496" y="720"/>
                </a:lnTo>
                <a:lnTo>
                  <a:pt x="2496" y="480"/>
                </a:lnTo>
                <a:lnTo>
                  <a:pt x="2592" y="384"/>
                </a:lnTo>
                <a:lnTo>
                  <a:pt x="2496" y="240"/>
                </a:lnTo>
                <a:lnTo>
                  <a:pt x="2400" y="240"/>
                </a:lnTo>
                <a:lnTo>
                  <a:pt x="2208" y="0"/>
                </a:lnTo>
                <a:lnTo>
                  <a:pt x="2016" y="0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1" name="Group 5"/>
          <p:cNvGrpSpPr>
            <a:grpSpLocks/>
          </p:cNvGrpSpPr>
          <p:nvPr/>
        </p:nvGrpSpPr>
        <p:grpSpPr bwMode="auto">
          <a:xfrm>
            <a:off x="7891464" y="3192293"/>
            <a:ext cx="1239837" cy="1080943"/>
            <a:chOff x="2208" y="1440"/>
            <a:chExt cx="974" cy="1095"/>
          </a:xfrm>
        </p:grpSpPr>
        <p:sp>
          <p:nvSpPr>
            <p:cNvPr id="382" name="Freeform 6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AutoShape 7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AutoShape 8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AutoShape 9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AutoShape 10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AutoShape 11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AutoShape 12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AutoShape 13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AutoShape 14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AutoShape 15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AutoShape 16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AutoShape 17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AutoShape 18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AutoShape 19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AutoShape 20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AutoShape 21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AutoShape 22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AutoShape 23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AutoShape 24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AutoShape 25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AutoShape 26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AutoShape 27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AutoShape 28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AutoShape 29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AutoShape 30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AutoShape 31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AutoShape 32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AutoShape 33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AutoShape 34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AutoShape 35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AutoShape 36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AutoShape 37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AutoShape 38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AutoShape 39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AutoShape 40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AutoShape 41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AutoShape 42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AutoShape 43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AutoShape 44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AutoShape 45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AutoShape 46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AutoShape 47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AutoShape 48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AutoShape 49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AutoShape 50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AutoShape 51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AutoShape 52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AutoShape 53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AutoShape 54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AutoShape 55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2" name="Group 56"/>
          <p:cNvGrpSpPr>
            <a:grpSpLocks/>
          </p:cNvGrpSpPr>
          <p:nvPr/>
        </p:nvGrpSpPr>
        <p:grpSpPr bwMode="auto">
          <a:xfrm>
            <a:off x="9337675" y="4651132"/>
            <a:ext cx="1047750" cy="1079500"/>
            <a:chOff x="2208" y="1440"/>
            <a:chExt cx="974" cy="1095"/>
          </a:xfrm>
        </p:grpSpPr>
        <p:sp>
          <p:nvSpPr>
            <p:cNvPr id="433" name="Freeform 57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AutoShape 58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AutoShape 59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AutoShape 60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AutoShape 61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AutoShape 62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AutoShape 63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AutoShape 64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AutoShape 65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AutoShape 66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AutoShape 67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AutoShape 68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AutoShape 69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AutoShape 70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AutoShape 71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AutoShape 72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AutoShape 73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AutoShape 74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AutoShape 75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AutoShape 76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AutoShape 77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AutoShape 78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AutoShape 79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AutoShape 80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AutoShape 81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AutoShape 82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AutoShape 83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AutoShape 84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AutoShape 85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AutoShape 86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AutoShape 87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AutoShape 88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AutoShape 89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AutoShape 90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AutoShape 91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AutoShape 92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AutoShape 93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AutoShape 94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AutoShape 95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AutoShape 96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AutoShape 97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AutoShape 98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AutoShape 99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AutoShape 100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AutoShape 101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AutoShape 102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AutoShape 103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AutoShape 104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AutoShape 105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AutoShape 106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3" name="Group 107"/>
          <p:cNvGrpSpPr>
            <a:grpSpLocks/>
          </p:cNvGrpSpPr>
          <p:nvPr/>
        </p:nvGrpSpPr>
        <p:grpSpPr bwMode="auto">
          <a:xfrm>
            <a:off x="9372600" y="2827168"/>
            <a:ext cx="857250" cy="1080943"/>
            <a:chOff x="2208" y="1440"/>
            <a:chExt cx="974" cy="1095"/>
          </a:xfrm>
        </p:grpSpPr>
        <p:sp>
          <p:nvSpPr>
            <p:cNvPr id="484" name="Freeform 108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AutoShape 109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AutoShape 110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AutoShape 111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AutoShape 112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AutoShape 113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AutoShape 114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AutoShape 115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AutoShape 116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AutoShape 117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AutoShape 118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AutoShape 119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AutoShape 120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AutoShape 121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AutoShape 122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AutoShape 123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AutoShape 124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AutoShape 125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AutoShape 126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AutoShape 127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AutoShape 128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AutoShape 129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AutoShape 130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AutoShape 131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AutoShape 132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AutoShape 133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AutoShape 134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AutoShape 135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AutoShape 136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AutoShape 137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AutoShape 138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AutoShape 139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AutoShape 140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AutoShape 141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AutoShape 142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AutoShape 143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AutoShape 144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AutoShape 145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AutoShape 146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AutoShape 147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AutoShape 148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AutoShape 149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AutoShape 150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AutoShape 151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AutoShape 152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AutoShape 153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AutoShape 154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AutoShape 155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AutoShape 156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AutoShape 157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4" name="Group 158"/>
          <p:cNvGrpSpPr>
            <a:grpSpLocks/>
          </p:cNvGrpSpPr>
          <p:nvPr/>
        </p:nvGrpSpPr>
        <p:grpSpPr bwMode="auto">
          <a:xfrm>
            <a:off x="6961188" y="2463557"/>
            <a:ext cx="1047750" cy="1079500"/>
            <a:chOff x="2208" y="1440"/>
            <a:chExt cx="974" cy="1095"/>
          </a:xfrm>
        </p:grpSpPr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AutoShape 160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AutoShape 161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AutoShape 162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AutoShape 163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AutoShape 164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AutoShape 165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AutoShape 166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AutoShape 167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AutoShape 168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AutoShape 169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AutoShape 170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AutoShape 171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AutoShape 172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AutoShape 173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AutoShape 174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AutoShape 175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AutoShape 176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AutoShape 177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AutoShape 178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AutoShape 179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AutoShape 180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AutoShape 181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AutoShape 182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AutoShape 183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AutoShape 184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AutoShape 185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AutoShape 186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AutoShape 187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AutoShape 188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AutoShape 189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AutoShape 190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AutoShape 191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AutoShape 192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AutoShape 193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AutoShape 194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AutoShape 195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AutoShape 196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AutoShape 197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AutoShape 198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AutoShape 199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AutoShape 200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AutoShape 201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AutoShape 202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AutoShape 203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AutoShape 204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AutoShape 205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AutoShape 206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AutoShape 207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AutoShape 208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" name="Group 209"/>
          <p:cNvGrpSpPr>
            <a:grpSpLocks/>
          </p:cNvGrpSpPr>
          <p:nvPr/>
        </p:nvGrpSpPr>
        <p:grpSpPr bwMode="auto">
          <a:xfrm>
            <a:off x="6867525" y="3627268"/>
            <a:ext cx="1047750" cy="1080943"/>
            <a:chOff x="2208" y="1440"/>
            <a:chExt cx="974" cy="1095"/>
          </a:xfrm>
        </p:grpSpPr>
        <p:sp>
          <p:nvSpPr>
            <p:cNvPr id="586" name="Freeform 210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AutoShape 211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AutoShape 212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AutoShape 213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AutoShape 214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AutoShape 215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AutoShape 216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AutoShape 217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AutoShape 218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AutoShape 219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AutoShape 220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AutoShape 221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AutoShape 222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AutoShape 223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AutoShape 224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AutoShape 225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AutoShape 226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AutoShape 227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AutoShape 228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AutoShape 229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AutoShape 230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AutoShape 231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AutoShape 232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AutoShape 233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AutoShape 234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AutoShape 235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AutoShape 236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AutoShape 237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AutoShape 238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AutoShape 239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AutoShape 240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AutoShape 241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AutoShape 242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AutoShape 243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AutoShape 244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AutoShape 245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AutoShape 246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AutoShape 247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AutoShape 248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AutoShape 249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AutoShape 250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AutoShape 251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AutoShape 252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AutoShape 253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AutoShape 254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AutoShape 255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AutoShape 256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AutoShape 257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AutoShape 258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AutoShape 259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" name="Group 260"/>
          <p:cNvGrpSpPr>
            <a:grpSpLocks/>
          </p:cNvGrpSpPr>
          <p:nvPr/>
        </p:nvGrpSpPr>
        <p:grpSpPr bwMode="auto">
          <a:xfrm>
            <a:off x="7788275" y="4754393"/>
            <a:ext cx="1047750" cy="1080943"/>
            <a:chOff x="2208" y="1440"/>
            <a:chExt cx="974" cy="1095"/>
          </a:xfrm>
        </p:grpSpPr>
        <p:sp>
          <p:nvSpPr>
            <p:cNvPr id="637" name="Freeform 261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AutoShape 262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AutoShape 263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AutoShape 264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AutoShape 265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AutoShape 266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AutoShape 267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AutoShape 268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AutoShape 269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AutoShape 270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AutoShape 271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AutoShape 272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AutoShape 273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AutoShape 274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AutoShape 275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AutoShape 276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AutoShape 277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AutoShape 278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AutoShape 279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AutoShape 280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AutoShape 281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AutoShape 282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AutoShape 283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AutoShape 284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AutoShape 285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AutoShape 286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AutoShape 287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AutoShape 288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AutoShape 289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AutoShape 290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AutoShape 291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AutoShape 292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AutoShape 293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AutoShape 294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AutoShape 295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AutoShape 296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AutoShape 297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AutoShape 298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AutoShape 299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AutoShape 300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AutoShape 301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AutoShape 302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AutoShape 303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AutoShape 304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AutoShape 305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AutoShape 306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AutoShape 307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AutoShape 308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AutoShape 309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AutoShape 310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" name="Group 311"/>
          <p:cNvGrpSpPr>
            <a:grpSpLocks/>
          </p:cNvGrpSpPr>
          <p:nvPr/>
        </p:nvGrpSpPr>
        <p:grpSpPr bwMode="auto">
          <a:xfrm>
            <a:off x="8562975" y="1838082"/>
            <a:ext cx="1047750" cy="1079500"/>
            <a:chOff x="2208" y="1440"/>
            <a:chExt cx="974" cy="1095"/>
          </a:xfrm>
        </p:grpSpPr>
        <p:sp>
          <p:nvSpPr>
            <p:cNvPr id="688" name="Freeform 312"/>
            <p:cNvSpPr>
              <a:spLocks/>
            </p:cNvSpPr>
            <p:nvPr/>
          </p:nvSpPr>
          <p:spPr bwMode="auto">
            <a:xfrm>
              <a:off x="2208" y="1440"/>
              <a:ext cx="960" cy="108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44" y="144"/>
                </a:cxn>
                <a:cxn ang="0">
                  <a:pos x="56" y="272"/>
                </a:cxn>
                <a:cxn ang="0">
                  <a:pos x="48" y="624"/>
                </a:cxn>
                <a:cxn ang="0">
                  <a:pos x="0" y="672"/>
                </a:cxn>
                <a:cxn ang="0">
                  <a:pos x="48" y="816"/>
                </a:cxn>
                <a:cxn ang="0">
                  <a:pos x="288" y="912"/>
                </a:cxn>
                <a:cxn ang="0">
                  <a:pos x="384" y="1008"/>
                </a:cxn>
                <a:cxn ang="0">
                  <a:pos x="488" y="1008"/>
                </a:cxn>
                <a:cxn ang="0">
                  <a:pos x="576" y="912"/>
                </a:cxn>
                <a:cxn ang="0">
                  <a:pos x="720" y="864"/>
                </a:cxn>
                <a:cxn ang="0">
                  <a:pos x="864" y="864"/>
                </a:cxn>
                <a:cxn ang="0">
                  <a:pos x="912" y="672"/>
                </a:cxn>
                <a:cxn ang="0">
                  <a:pos x="864" y="576"/>
                </a:cxn>
                <a:cxn ang="0">
                  <a:pos x="912" y="480"/>
                </a:cxn>
                <a:cxn ang="0">
                  <a:pos x="960" y="384"/>
                </a:cxn>
                <a:cxn ang="0">
                  <a:pos x="912" y="240"/>
                </a:cxn>
                <a:cxn ang="0">
                  <a:pos x="792" y="224"/>
                </a:cxn>
                <a:cxn ang="0">
                  <a:pos x="672" y="96"/>
                </a:cxn>
                <a:cxn ang="0">
                  <a:pos x="624" y="0"/>
                </a:cxn>
                <a:cxn ang="0">
                  <a:pos x="480" y="0"/>
                </a:cxn>
              </a:cxnLst>
              <a:rect l="0" t="0" r="r" b="b"/>
              <a:pathLst>
                <a:path w="960" h="1008">
                  <a:moveTo>
                    <a:pt x="480" y="0"/>
                  </a:moveTo>
                  <a:lnTo>
                    <a:pt x="144" y="144"/>
                  </a:lnTo>
                  <a:lnTo>
                    <a:pt x="56" y="272"/>
                  </a:lnTo>
                  <a:lnTo>
                    <a:pt x="48" y="624"/>
                  </a:lnTo>
                  <a:lnTo>
                    <a:pt x="0" y="672"/>
                  </a:lnTo>
                  <a:lnTo>
                    <a:pt x="48" y="816"/>
                  </a:lnTo>
                  <a:lnTo>
                    <a:pt x="288" y="912"/>
                  </a:lnTo>
                  <a:lnTo>
                    <a:pt x="384" y="1008"/>
                  </a:lnTo>
                  <a:lnTo>
                    <a:pt x="488" y="1008"/>
                  </a:lnTo>
                  <a:lnTo>
                    <a:pt x="576" y="912"/>
                  </a:lnTo>
                  <a:lnTo>
                    <a:pt x="720" y="864"/>
                  </a:lnTo>
                  <a:lnTo>
                    <a:pt x="864" y="864"/>
                  </a:lnTo>
                  <a:lnTo>
                    <a:pt x="912" y="672"/>
                  </a:lnTo>
                  <a:lnTo>
                    <a:pt x="864" y="576"/>
                  </a:lnTo>
                  <a:lnTo>
                    <a:pt x="912" y="480"/>
                  </a:lnTo>
                  <a:lnTo>
                    <a:pt x="960" y="384"/>
                  </a:lnTo>
                  <a:lnTo>
                    <a:pt x="912" y="240"/>
                  </a:lnTo>
                  <a:lnTo>
                    <a:pt x="792" y="224"/>
                  </a:lnTo>
                  <a:lnTo>
                    <a:pt x="672" y="96"/>
                  </a:lnTo>
                  <a:lnTo>
                    <a:pt x="624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28575" cap="flat" cmpd="sng">
              <a:solidFill>
                <a:srgbClr val="F2182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AutoShape 313"/>
            <p:cNvSpPr>
              <a:spLocks noChangeArrowheads="1"/>
            </p:cNvSpPr>
            <p:nvPr/>
          </p:nvSpPr>
          <p:spPr bwMode="auto">
            <a:xfrm rot="1779376">
              <a:off x="2632" y="195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AutoShape 314"/>
            <p:cNvSpPr>
              <a:spLocks noChangeArrowheads="1"/>
            </p:cNvSpPr>
            <p:nvPr/>
          </p:nvSpPr>
          <p:spPr bwMode="auto">
            <a:xfrm rot="1779376">
              <a:off x="2687" y="18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AutoShape 315"/>
            <p:cNvSpPr>
              <a:spLocks noChangeArrowheads="1"/>
            </p:cNvSpPr>
            <p:nvPr/>
          </p:nvSpPr>
          <p:spPr bwMode="auto">
            <a:xfrm rot="1779376">
              <a:off x="2736" y="1954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AutoShape 316"/>
            <p:cNvSpPr>
              <a:spLocks noChangeArrowheads="1"/>
            </p:cNvSpPr>
            <p:nvPr/>
          </p:nvSpPr>
          <p:spPr bwMode="auto">
            <a:xfrm rot="1779376">
              <a:off x="2688" y="2112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AutoShape 317"/>
            <p:cNvSpPr>
              <a:spLocks noChangeArrowheads="1"/>
            </p:cNvSpPr>
            <p:nvPr/>
          </p:nvSpPr>
          <p:spPr bwMode="auto">
            <a:xfrm rot="1779376">
              <a:off x="2576" y="205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AutoShape 318"/>
            <p:cNvSpPr>
              <a:spLocks noChangeArrowheads="1"/>
            </p:cNvSpPr>
            <p:nvPr/>
          </p:nvSpPr>
          <p:spPr bwMode="auto">
            <a:xfrm rot="1779376">
              <a:off x="2527" y="196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AutoShape 319"/>
            <p:cNvSpPr>
              <a:spLocks noChangeArrowheads="1"/>
            </p:cNvSpPr>
            <p:nvPr/>
          </p:nvSpPr>
          <p:spPr bwMode="auto">
            <a:xfrm rot="1779376">
              <a:off x="2583" y="1866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AutoShape 320"/>
            <p:cNvSpPr>
              <a:spLocks noChangeArrowheads="1"/>
            </p:cNvSpPr>
            <p:nvPr/>
          </p:nvSpPr>
          <p:spPr bwMode="auto">
            <a:xfrm rot="1779376">
              <a:off x="2944" y="21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AutoShape 321"/>
            <p:cNvSpPr>
              <a:spLocks noChangeArrowheads="1"/>
            </p:cNvSpPr>
            <p:nvPr/>
          </p:nvSpPr>
          <p:spPr bwMode="auto">
            <a:xfrm rot="1779376">
              <a:off x="2999" y="2069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AutoShape 322"/>
            <p:cNvSpPr>
              <a:spLocks noChangeArrowheads="1"/>
            </p:cNvSpPr>
            <p:nvPr/>
          </p:nvSpPr>
          <p:spPr bwMode="auto">
            <a:xfrm rot="1779376">
              <a:off x="3049" y="216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AutoShape 323"/>
            <p:cNvSpPr>
              <a:spLocks noChangeArrowheads="1"/>
            </p:cNvSpPr>
            <p:nvPr/>
          </p:nvSpPr>
          <p:spPr bwMode="auto">
            <a:xfrm rot="1779376">
              <a:off x="2993" y="226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AutoShape 324"/>
            <p:cNvSpPr>
              <a:spLocks noChangeArrowheads="1"/>
            </p:cNvSpPr>
            <p:nvPr/>
          </p:nvSpPr>
          <p:spPr bwMode="auto">
            <a:xfrm rot="1779376">
              <a:off x="2888" y="226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AutoShape 325"/>
            <p:cNvSpPr>
              <a:spLocks noChangeArrowheads="1"/>
            </p:cNvSpPr>
            <p:nvPr/>
          </p:nvSpPr>
          <p:spPr bwMode="auto">
            <a:xfrm rot="1779376">
              <a:off x="2839" y="217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AutoShape 326"/>
            <p:cNvSpPr>
              <a:spLocks noChangeArrowheads="1"/>
            </p:cNvSpPr>
            <p:nvPr/>
          </p:nvSpPr>
          <p:spPr bwMode="auto">
            <a:xfrm rot="1779376">
              <a:off x="2880" y="196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AutoShape 327"/>
            <p:cNvSpPr>
              <a:spLocks noChangeArrowheads="1"/>
            </p:cNvSpPr>
            <p:nvPr/>
          </p:nvSpPr>
          <p:spPr bwMode="auto">
            <a:xfrm rot="1779376">
              <a:off x="2612" y="2351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AutoShape 328"/>
            <p:cNvSpPr>
              <a:spLocks noChangeArrowheads="1"/>
            </p:cNvSpPr>
            <p:nvPr/>
          </p:nvSpPr>
          <p:spPr bwMode="auto">
            <a:xfrm rot="1779376">
              <a:off x="2784" y="211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AutoShape 329"/>
            <p:cNvSpPr>
              <a:spLocks noChangeArrowheads="1"/>
            </p:cNvSpPr>
            <p:nvPr/>
          </p:nvSpPr>
          <p:spPr bwMode="auto">
            <a:xfrm rot="1779376">
              <a:off x="2784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AutoShape 330"/>
            <p:cNvSpPr>
              <a:spLocks noChangeArrowheads="1"/>
            </p:cNvSpPr>
            <p:nvPr/>
          </p:nvSpPr>
          <p:spPr bwMode="auto">
            <a:xfrm rot="1779376">
              <a:off x="2661" y="244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AutoShape 331"/>
            <p:cNvSpPr>
              <a:spLocks noChangeArrowheads="1"/>
            </p:cNvSpPr>
            <p:nvPr/>
          </p:nvSpPr>
          <p:spPr bwMode="auto">
            <a:xfrm rot="1779376">
              <a:off x="2555" y="2450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AutoShape 332"/>
            <p:cNvSpPr>
              <a:spLocks noChangeArrowheads="1"/>
            </p:cNvSpPr>
            <p:nvPr/>
          </p:nvSpPr>
          <p:spPr bwMode="auto">
            <a:xfrm rot="1779376">
              <a:off x="2507" y="235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AutoShape 333"/>
            <p:cNvSpPr>
              <a:spLocks noChangeArrowheads="1"/>
            </p:cNvSpPr>
            <p:nvPr/>
          </p:nvSpPr>
          <p:spPr bwMode="auto">
            <a:xfrm rot="1779376">
              <a:off x="2400" y="21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AutoShape 334"/>
            <p:cNvSpPr>
              <a:spLocks noChangeArrowheads="1"/>
            </p:cNvSpPr>
            <p:nvPr/>
          </p:nvSpPr>
          <p:spPr bwMode="auto">
            <a:xfrm rot="1779376">
              <a:off x="2989" y="1822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AutoShape 335"/>
            <p:cNvSpPr>
              <a:spLocks noChangeArrowheads="1"/>
            </p:cNvSpPr>
            <p:nvPr/>
          </p:nvSpPr>
          <p:spPr bwMode="auto">
            <a:xfrm rot="1779376">
              <a:off x="3044" y="1723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AutoShape 336"/>
            <p:cNvSpPr>
              <a:spLocks noChangeArrowheads="1"/>
            </p:cNvSpPr>
            <p:nvPr/>
          </p:nvSpPr>
          <p:spPr bwMode="auto">
            <a:xfrm rot="1779376">
              <a:off x="3094" y="181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AutoShape 337"/>
            <p:cNvSpPr>
              <a:spLocks noChangeArrowheads="1"/>
            </p:cNvSpPr>
            <p:nvPr/>
          </p:nvSpPr>
          <p:spPr bwMode="auto">
            <a:xfrm rot="1779376">
              <a:off x="3038" y="1915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AutoShape 338"/>
            <p:cNvSpPr>
              <a:spLocks noChangeArrowheads="1"/>
            </p:cNvSpPr>
            <p:nvPr/>
          </p:nvSpPr>
          <p:spPr bwMode="auto">
            <a:xfrm rot="1779376">
              <a:off x="2932" y="1921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AutoShape 339"/>
            <p:cNvSpPr>
              <a:spLocks noChangeArrowheads="1"/>
            </p:cNvSpPr>
            <p:nvPr/>
          </p:nvSpPr>
          <p:spPr bwMode="auto">
            <a:xfrm rot="1779376">
              <a:off x="2884" y="1827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AutoShape 340"/>
            <p:cNvSpPr>
              <a:spLocks noChangeArrowheads="1"/>
            </p:cNvSpPr>
            <p:nvPr/>
          </p:nvSpPr>
          <p:spPr bwMode="auto">
            <a:xfrm rot="1779376">
              <a:off x="2940" y="1729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AutoShape 341"/>
            <p:cNvSpPr>
              <a:spLocks noChangeArrowheads="1"/>
            </p:cNvSpPr>
            <p:nvPr/>
          </p:nvSpPr>
          <p:spPr bwMode="auto">
            <a:xfrm rot="1779376">
              <a:off x="2318" y="2153"/>
              <a:ext cx="89" cy="86"/>
            </a:xfrm>
            <a:prstGeom prst="hexagon">
              <a:avLst>
                <a:gd name="adj" fmla="val 2587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AutoShape 342"/>
            <p:cNvSpPr>
              <a:spLocks noChangeArrowheads="1"/>
            </p:cNvSpPr>
            <p:nvPr/>
          </p:nvSpPr>
          <p:spPr bwMode="auto">
            <a:xfrm rot="1779376">
              <a:off x="2352" y="196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AutoShape 343"/>
            <p:cNvSpPr>
              <a:spLocks noChangeArrowheads="1"/>
            </p:cNvSpPr>
            <p:nvPr/>
          </p:nvSpPr>
          <p:spPr bwMode="auto">
            <a:xfrm rot="1779376">
              <a:off x="2400" y="2304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AutoShape 344"/>
            <p:cNvSpPr>
              <a:spLocks noChangeArrowheads="1"/>
            </p:cNvSpPr>
            <p:nvPr/>
          </p:nvSpPr>
          <p:spPr bwMode="auto">
            <a:xfrm rot="1779376">
              <a:off x="2367" y="2246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AutoShape 345"/>
            <p:cNvSpPr>
              <a:spLocks noChangeArrowheads="1"/>
            </p:cNvSpPr>
            <p:nvPr/>
          </p:nvSpPr>
          <p:spPr bwMode="auto">
            <a:xfrm rot="1779376">
              <a:off x="2261" y="2252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AutoShape 346"/>
            <p:cNvSpPr>
              <a:spLocks noChangeArrowheads="1"/>
            </p:cNvSpPr>
            <p:nvPr/>
          </p:nvSpPr>
          <p:spPr bwMode="auto">
            <a:xfrm rot="1779376">
              <a:off x="2213" y="2158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AutoShape 347"/>
            <p:cNvSpPr>
              <a:spLocks noChangeArrowheads="1"/>
            </p:cNvSpPr>
            <p:nvPr/>
          </p:nvSpPr>
          <p:spPr bwMode="auto">
            <a:xfrm rot="1779376">
              <a:off x="2269" y="2060"/>
              <a:ext cx="88" cy="85"/>
            </a:xfrm>
            <a:prstGeom prst="hexagon">
              <a:avLst>
                <a:gd name="adj" fmla="val 25882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AutoShape 348"/>
            <p:cNvSpPr>
              <a:spLocks noChangeArrowheads="1"/>
            </p:cNvSpPr>
            <p:nvPr/>
          </p:nvSpPr>
          <p:spPr bwMode="auto">
            <a:xfrm rot="1779376">
              <a:off x="2371" y="1748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AutoShape 349"/>
            <p:cNvSpPr>
              <a:spLocks noChangeArrowheads="1"/>
            </p:cNvSpPr>
            <p:nvPr/>
          </p:nvSpPr>
          <p:spPr bwMode="auto">
            <a:xfrm rot="1779376">
              <a:off x="2448" y="1584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AutoShape 350"/>
            <p:cNvSpPr>
              <a:spLocks noChangeArrowheads="1"/>
            </p:cNvSpPr>
            <p:nvPr/>
          </p:nvSpPr>
          <p:spPr bwMode="auto">
            <a:xfrm rot="1779376">
              <a:off x="2496" y="1728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AutoShape 351"/>
            <p:cNvSpPr>
              <a:spLocks noChangeArrowheads="1"/>
            </p:cNvSpPr>
            <p:nvPr/>
          </p:nvSpPr>
          <p:spPr bwMode="auto">
            <a:xfrm rot="1779376">
              <a:off x="2420" y="1841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AutoShape 352"/>
            <p:cNvSpPr>
              <a:spLocks noChangeArrowheads="1"/>
            </p:cNvSpPr>
            <p:nvPr/>
          </p:nvSpPr>
          <p:spPr bwMode="auto">
            <a:xfrm rot="1779376">
              <a:off x="2315" y="1846"/>
              <a:ext cx="89" cy="85"/>
            </a:xfrm>
            <a:prstGeom prst="hexagon">
              <a:avLst>
                <a:gd name="adj" fmla="val 26176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AutoShape 353"/>
            <p:cNvSpPr>
              <a:spLocks noChangeArrowheads="1"/>
            </p:cNvSpPr>
            <p:nvPr/>
          </p:nvSpPr>
          <p:spPr bwMode="auto">
            <a:xfrm rot="1779376">
              <a:off x="2266" y="1753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AutoShape 354"/>
            <p:cNvSpPr>
              <a:spLocks noChangeArrowheads="1"/>
            </p:cNvSpPr>
            <p:nvPr/>
          </p:nvSpPr>
          <p:spPr bwMode="auto">
            <a:xfrm rot="1779376">
              <a:off x="2322" y="1655"/>
              <a:ext cx="88" cy="84"/>
            </a:xfrm>
            <a:prstGeom prst="hexagon">
              <a:avLst>
                <a:gd name="adj" fmla="val 2619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AutoShape 355"/>
            <p:cNvSpPr>
              <a:spLocks noChangeArrowheads="1"/>
            </p:cNvSpPr>
            <p:nvPr/>
          </p:nvSpPr>
          <p:spPr bwMode="auto">
            <a:xfrm rot="1779376">
              <a:off x="2712" y="1592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AutoShape 356"/>
            <p:cNvSpPr>
              <a:spLocks noChangeArrowheads="1"/>
            </p:cNvSpPr>
            <p:nvPr/>
          </p:nvSpPr>
          <p:spPr bwMode="auto">
            <a:xfrm rot="1779376">
              <a:off x="2770" y="1489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AutoShape 357"/>
            <p:cNvSpPr>
              <a:spLocks noChangeArrowheads="1"/>
            </p:cNvSpPr>
            <p:nvPr/>
          </p:nvSpPr>
          <p:spPr bwMode="auto">
            <a:xfrm rot="1779376">
              <a:off x="2818" y="1584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AutoShape 358"/>
            <p:cNvSpPr>
              <a:spLocks noChangeArrowheads="1"/>
            </p:cNvSpPr>
            <p:nvPr/>
          </p:nvSpPr>
          <p:spPr bwMode="auto">
            <a:xfrm rot="1779376">
              <a:off x="2760" y="168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AutoShape 359"/>
            <p:cNvSpPr>
              <a:spLocks noChangeArrowheads="1"/>
            </p:cNvSpPr>
            <p:nvPr/>
          </p:nvSpPr>
          <p:spPr bwMode="auto">
            <a:xfrm rot="1779376">
              <a:off x="2653" y="1694"/>
              <a:ext cx="89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AutoShape 360"/>
            <p:cNvSpPr>
              <a:spLocks noChangeArrowheads="1"/>
            </p:cNvSpPr>
            <p:nvPr/>
          </p:nvSpPr>
          <p:spPr bwMode="auto">
            <a:xfrm rot="1779376">
              <a:off x="2606" y="1599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AutoShape 361"/>
            <p:cNvSpPr>
              <a:spLocks noChangeArrowheads="1"/>
            </p:cNvSpPr>
            <p:nvPr/>
          </p:nvSpPr>
          <p:spPr bwMode="auto">
            <a:xfrm rot="1779376">
              <a:off x="2664" y="1496"/>
              <a:ext cx="88" cy="89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rgbClr val="F21828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5" name="Oval 373"/>
          <p:cNvSpPr>
            <a:spLocks noChangeArrowheads="1"/>
          </p:cNvSpPr>
          <p:nvPr/>
        </p:nvSpPr>
        <p:spPr bwMode="auto">
          <a:xfrm>
            <a:off x="7543800" y="3453040"/>
            <a:ext cx="457200" cy="472137"/>
          </a:xfrm>
          <a:prstGeom prst="ellipse">
            <a:avLst/>
          </a:prstGeom>
          <a:solidFill>
            <a:srgbClr val="89E8FB"/>
          </a:solidFill>
          <a:ln w="2857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" name="Line 380"/>
          <p:cNvSpPr>
            <a:spLocks noChangeShapeType="1"/>
          </p:cNvSpPr>
          <p:nvPr/>
        </p:nvSpPr>
        <p:spPr bwMode="auto">
          <a:xfrm>
            <a:off x="12801600" y="3733799"/>
            <a:ext cx="0" cy="3276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0" name="Can 749"/>
          <p:cNvSpPr/>
          <p:nvPr/>
        </p:nvSpPr>
        <p:spPr>
          <a:xfrm>
            <a:off x="3038475" y="2298773"/>
            <a:ext cx="457200" cy="26733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Can 750"/>
          <p:cNvSpPr/>
          <p:nvPr/>
        </p:nvSpPr>
        <p:spPr>
          <a:xfrm>
            <a:off x="3724275" y="2322827"/>
            <a:ext cx="142875" cy="315438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Can 751"/>
          <p:cNvSpPr/>
          <p:nvPr/>
        </p:nvSpPr>
        <p:spPr>
          <a:xfrm>
            <a:off x="4452938" y="2295271"/>
            <a:ext cx="261937" cy="26032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Can 752"/>
          <p:cNvSpPr/>
          <p:nvPr/>
        </p:nvSpPr>
        <p:spPr>
          <a:xfrm>
            <a:off x="3231356" y="2678910"/>
            <a:ext cx="192881" cy="27402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Can 753"/>
          <p:cNvSpPr/>
          <p:nvPr/>
        </p:nvSpPr>
        <p:spPr>
          <a:xfrm>
            <a:off x="2781300" y="2295271"/>
            <a:ext cx="192881" cy="26032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Can 754"/>
          <p:cNvSpPr/>
          <p:nvPr/>
        </p:nvSpPr>
        <p:spPr>
          <a:xfrm>
            <a:off x="1881188" y="2603553"/>
            <a:ext cx="128588" cy="27402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Can 755"/>
          <p:cNvSpPr/>
          <p:nvPr/>
        </p:nvSpPr>
        <p:spPr>
          <a:xfrm>
            <a:off x="2124075" y="2457207"/>
            <a:ext cx="592931" cy="279396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Can 756"/>
          <p:cNvSpPr/>
          <p:nvPr/>
        </p:nvSpPr>
        <p:spPr>
          <a:xfrm>
            <a:off x="3952875" y="2679773"/>
            <a:ext cx="457200" cy="26733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Can 757"/>
          <p:cNvSpPr/>
          <p:nvPr/>
        </p:nvSpPr>
        <p:spPr>
          <a:xfrm>
            <a:off x="3495675" y="3060773"/>
            <a:ext cx="457200" cy="26733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Can 758"/>
          <p:cNvSpPr/>
          <p:nvPr/>
        </p:nvSpPr>
        <p:spPr>
          <a:xfrm>
            <a:off x="2124075" y="3060773"/>
            <a:ext cx="457200" cy="26733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Can 759"/>
          <p:cNvSpPr/>
          <p:nvPr/>
        </p:nvSpPr>
        <p:spPr>
          <a:xfrm>
            <a:off x="2886075" y="2475227"/>
            <a:ext cx="142875" cy="315438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Can 760"/>
          <p:cNvSpPr/>
          <p:nvPr/>
        </p:nvSpPr>
        <p:spPr>
          <a:xfrm>
            <a:off x="1590675" y="2987845"/>
            <a:ext cx="219075" cy="27387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638800" y="2894537"/>
            <a:ext cx="457200" cy="1619916"/>
          </a:xfrm>
          <a:custGeom>
            <a:avLst/>
            <a:gdLst>
              <a:gd name="connsiteX0" fmla="*/ 117231 w 343040"/>
              <a:gd name="connsiteY0" fmla="*/ 142539 h 2241376"/>
              <a:gd name="connsiteX1" fmla="*/ 211015 w 343040"/>
              <a:gd name="connsiteY1" fmla="*/ 212877 h 2241376"/>
              <a:gd name="connsiteX2" fmla="*/ 234461 w 343040"/>
              <a:gd name="connsiteY2" fmla="*/ 259770 h 2241376"/>
              <a:gd name="connsiteX3" fmla="*/ 257908 w 343040"/>
              <a:gd name="connsiteY3" fmla="*/ 294939 h 2241376"/>
              <a:gd name="connsiteX4" fmla="*/ 269631 w 343040"/>
              <a:gd name="connsiteY4" fmla="*/ 330108 h 2241376"/>
              <a:gd name="connsiteX5" fmla="*/ 293077 w 343040"/>
              <a:gd name="connsiteY5" fmla="*/ 365277 h 2241376"/>
              <a:gd name="connsiteX6" fmla="*/ 316523 w 343040"/>
              <a:gd name="connsiteY6" fmla="*/ 435616 h 2241376"/>
              <a:gd name="connsiteX7" fmla="*/ 316523 w 343040"/>
              <a:gd name="connsiteY7" fmla="*/ 1291400 h 2241376"/>
              <a:gd name="connsiteX8" fmla="*/ 293077 w 343040"/>
              <a:gd name="connsiteY8" fmla="*/ 1326570 h 2241376"/>
              <a:gd name="connsiteX9" fmla="*/ 281354 w 343040"/>
              <a:gd name="connsiteY9" fmla="*/ 1361739 h 2241376"/>
              <a:gd name="connsiteX10" fmla="*/ 269631 w 343040"/>
              <a:gd name="connsiteY10" fmla="*/ 1408631 h 2241376"/>
              <a:gd name="connsiteX11" fmla="*/ 246184 w 343040"/>
              <a:gd name="connsiteY11" fmla="*/ 1432077 h 2241376"/>
              <a:gd name="connsiteX12" fmla="*/ 222738 w 343040"/>
              <a:gd name="connsiteY12" fmla="*/ 1502416 h 2241376"/>
              <a:gd name="connsiteX13" fmla="*/ 211015 w 343040"/>
              <a:gd name="connsiteY13" fmla="*/ 1537585 h 2241376"/>
              <a:gd name="connsiteX14" fmla="*/ 175846 w 343040"/>
              <a:gd name="connsiteY14" fmla="*/ 1725154 h 2241376"/>
              <a:gd name="connsiteX15" fmla="*/ 187569 w 343040"/>
              <a:gd name="connsiteY15" fmla="*/ 2112016 h 2241376"/>
              <a:gd name="connsiteX16" fmla="*/ 211015 w 343040"/>
              <a:gd name="connsiteY16" fmla="*/ 2182354 h 2241376"/>
              <a:gd name="connsiteX17" fmla="*/ 222738 w 343040"/>
              <a:gd name="connsiteY17" fmla="*/ 2217524 h 2241376"/>
              <a:gd name="connsiteX18" fmla="*/ 187569 w 343040"/>
              <a:gd name="connsiteY18" fmla="*/ 2240970 h 2241376"/>
              <a:gd name="connsiteX19" fmla="*/ 175846 w 343040"/>
              <a:gd name="connsiteY19" fmla="*/ 2205800 h 2241376"/>
              <a:gd name="connsiteX20" fmla="*/ 117231 w 343040"/>
              <a:gd name="connsiteY20" fmla="*/ 2147185 h 2241376"/>
              <a:gd name="connsiteX21" fmla="*/ 82061 w 343040"/>
              <a:gd name="connsiteY21" fmla="*/ 2065124 h 2241376"/>
              <a:gd name="connsiteX22" fmla="*/ 58615 w 343040"/>
              <a:gd name="connsiteY22" fmla="*/ 1994785 h 2241376"/>
              <a:gd name="connsiteX23" fmla="*/ 46892 w 343040"/>
              <a:gd name="connsiteY23" fmla="*/ 1959616 h 2241376"/>
              <a:gd name="connsiteX24" fmla="*/ 70338 w 343040"/>
              <a:gd name="connsiteY24" fmla="*/ 1713431 h 2241376"/>
              <a:gd name="connsiteX25" fmla="*/ 82061 w 343040"/>
              <a:gd name="connsiteY25" fmla="*/ 1666539 h 2241376"/>
              <a:gd name="connsiteX26" fmla="*/ 93784 w 343040"/>
              <a:gd name="connsiteY26" fmla="*/ 1455524 h 2241376"/>
              <a:gd name="connsiteX27" fmla="*/ 105508 w 343040"/>
              <a:gd name="connsiteY27" fmla="*/ 1408631 h 2241376"/>
              <a:gd name="connsiteX28" fmla="*/ 140677 w 343040"/>
              <a:gd name="connsiteY28" fmla="*/ 1267954 h 2241376"/>
              <a:gd name="connsiteX29" fmla="*/ 152400 w 343040"/>
              <a:gd name="connsiteY29" fmla="*/ 1232785 h 2241376"/>
              <a:gd name="connsiteX30" fmla="*/ 211015 w 343040"/>
              <a:gd name="connsiteY30" fmla="*/ 1162447 h 2241376"/>
              <a:gd name="connsiteX31" fmla="*/ 211015 w 343040"/>
              <a:gd name="connsiteY31" fmla="*/ 705247 h 2241376"/>
              <a:gd name="connsiteX32" fmla="*/ 164123 w 343040"/>
              <a:gd name="connsiteY32" fmla="*/ 634908 h 2241376"/>
              <a:gd name="connsiteX33" fmla="*/ 128954 w 343040"/>
              <a:gd name="connsiteY33" fmla="*/ 552847 h 2241376"/>
              <a:gd name="connsiteX34" fmla="*/ 105508 w 343040"/>
              <a:gd name="connsiteY34" fmla="*/ 482508 h 2241376"/>
              <a:gd name="connsiteX35" fmla="*/ 93784 w 343040"/>
              <a:gd name="connsiteY35" fmla="*/ 447339 h 2241376"/>
              <a:gd name="connsiteX36" fmla="*/ 82061 w 343040"/>
              <a:gd name="connsiteY36" fmla="*/ 412170 h 2241376"/>
              <a:gd name="connsiteX37" fmla="*/ 58615 w 343040"/>
              <a:gd name="connsiteY37" fmla="*/ 377000 h 2241376"/>
              <a:gd name="connsiteX38" fmla="*/ 46892 w 343040"/>
              <a:gd name="connsiteY38" fmla="*/ 165985 h 2241376"/>
              <a:gd name="connsiteX39" fmla="*/ 23446 w 343040"/>
              <a:gd name="connsiteY39" fmla="*/ 95647 h 2241376"/>
              <a:gd name="connsiteX40" fmla="*/ 0 w 343040"/>
              <a:gd name="connsiteY40" fmla="*/ 72200 h 2241376"/>
              <a:gd name="connsiteX41" fmla="*/ 11723 w 343040"/>
              <a:gd name="connsiteY41" fmla="*/ 1862 h 2241376"/>
              <a:gd name="connsiteX42" fmla="*/ 23446 w 343040"/>
              <a:gd name="connsiteY42" fmla="*/ 37031 h 2241376"/>
              <a:gd name="connsiteX43" fmla="*/ 58615 w 343040"/>
              <a:gd name="connsiteY43" fmla="*/ 72200 h 2241376"/>
              <a:gd name="connsiteX44" fmla="*/ 105508 w 343040"/>
              <a:gd name="connsiteY44" fmla="*/ 83924 h 2241376"/>
              <a:gd name="connsiteX45" fmla="*/ 140677 w 343040"/>
              <a:gd name="connsiteY45" fmla="*/ 95647 h 2241376"/>
              <a:gd name="connsiteX46" fmla="*/ 117231 w 343040"/>
              <a:gd name="connsiteY46" fmla="*/ 142539 h 22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3040" h="2241376">
                <a:moveTo>
                  <a:pt x="117231" y="142539"/>
                </a:moveTo>
                <a:cubicBezTo>
                  <a:pt x="128954" y="162077"/>
                  <a:pt x="185375" y="176981"/>
                  <a:pt x="211015" y="212877"/>
                </a:cubicBezTo>
                <a:cubicBezTo>
                  <a:pt x="221173" y="227098"/>
                  <a:pt x="225790" y="244597"/>
                  <a:pt x="234461" y="259770"/>
                </a:cubicBezTo>
                <a:cubicBezTo>
                  <a:pt x="241451" y="272003"/>
                  <a:pt x="250092" y="283216"/>
                  <a:pt x="257908" y="294939"/>
                </a:cubicBezTo>
                <a:cubicBezTo>
                  <a:pt x="261816" y="306662"/>
                  <a:pt x="264105" y="319055"/>
                  <a:pt x="269631" y="330108"/>
                </a:cubicBezTo>
                <a:cubicBezTo>
                  <a:pt x="275932" y="342710"/>
                  <a:pt x="287355" y="352402"/>
                  <a:pt x="293077" y="365277"/>
                </a:cubicBezTo>
                <a:cubicBezTo>
                  <a:pt x="303114" y="387861"/>
                  <a:pt x="316523" y="435616"/>
                  <a:pt x="316523" y="435616"/>
                </a:cubicBezTo>
                <a:cubicBezTo>
                  <a:pt x="357665" y="764749"/>
                  <a:pt x="345582" y="632714"/>
                  <a:pt x="316523" y="1291400"/>
                </a:cubicBezTo>
                <a:cubicBezTo>
                  <a:pt x="315902" y="1305476"/>
                  <a:pt x="299378" y="1313968"/>
                  <a:pt x="293077" y="1326570"/>
                </a:cubicBezTo>
                <a:cubicBezTo>
                  <a:pt x="287551" y="1337623"/>
                  <a:pt x="284749" y="1349857"/>
                  <a:pt x="281354" y="1361739"/>
                </a:cubicBezTo>
                <a:cubicBezTo>
                  <a:pt x="276928" y="1377231"/>
                  <a:pt x="276837" y="1394220"/>
                  <a:pt x="269631" y="1408631"/>
                </a:cubicBezTo>
                <a:cubicBezTo>
                  <a:pt x="264688" y="1418517"/>
                  <a:pt x="254000" y="1424262"/>
                  <a:pt x="246184" y="1432077"/>
                </a:cubicBezTo>
                <a:lnTo>
                  <a:pt x="222738" y="1502416"/>
                </a:lnTo>
                <a:cubicBezTo>
                  <a:pt x="218830" y="1514139"/>
                  <a:pt x="213438" y="1525468"/>
                  <a:pt x="211015" y="1537585"/>
                </a:cubicBezTo>
                <a:cubicBezTo>
                  <a:pt x="182907" y="1678124"/>
                  <a:pt x="194120" y="1615507"/>
                  <a:pt x="175846" y="1725154"/>
                </a:cubicBezTo>
                <a:cubicBezTo>
                  <a:pt x="179754" y="1854108"/>
                  <a:pt x="177674" y="1983383"/>
                  <a:pt x="187569" y="2112016"/>
                </a:cubicBezTo>
                <a:cubicBezTo>
                  <a:pt x="189464" y="2136657"/>
                  <a:pt x="203200" y="2158908"/>
                  <a:pt x="211015" y="2182354"/>
                </a:cubicBezTo>
                <a:lnTo>
                  <a:pt x="222738" y="2217524"/>
                </a:lnTo>
                <a:cubicBezTo>
                  <a:pt x="211015" y="2225339"/>
                  <a:pt x="201238" y="2244387"/>
                  <a:pt x="187569" y="2240970"/>
                </a:cubicBezTo>
                <a:cubicBezTo>
                  <a:pt x="175581" y="2237973"/>
                  <a:pt x="181372" y="2216853"/>
                  <a:pt x="175846" y="2205800"/>
                </a:cubicBezTo>
                <a:cubicBezTo>
                  <a:pt x="156308" y="2166724"/>
                  <a:pt x="152400" y="2170631"/>
                  <a:pt x="117231" y="2147185"/>
                </a:cubicBezTo>
                <a:cubicBezTo>
                  <a:pt x="86219" y="2023138"/>
                  <a:pt x="128325" y="2169217"/>
                  <a:pt x="82061" y="2065124"/>
                </a:cubicBezTo>
                <a:cubicBezTo>
                  <a:pt x="72023" y="2042540"/>
                  <a:pt x="66430" y="2018231"/>
                  <a:pt x="58615" y="1994785"/>
                </a:cubicBezTo>
                <a:lnTo>
                  <a:pt x="46892" y="1959616"/>
                </a:lnTo>
                <a:cubicBezTo>
                  <a:pt x="53760" y="1863461"/>
                  <a:pt x="54296" y="1801662"/>
                  <a:pt x="70338" y="1713431"/>
                </a:cubicBezTo>
                <a:cubicBezTo>
                  <a:pt x="73220" y="1697579"/>
                  <a:pt x="78153" y="1682170"/>
                  <a:pt x="82061" y="1666539"/>
                </a:cubicBezTo>
                <a:cubicBezTo>
                  <a:pt x="85969" y="1596201"/>
                  <a:pt x="87406" y="1525681"/>
                  <a:pt x="93784" y="1455524"/>
                </a:cubicBezTo>
                <a:cubicBezTo>
                  <a:pt x="95243" y="1439478"/>
                  <a:pt x="102348" y="1424430"/>
                  <a:pt x="105508" y="1408631"/>
                </a:cubicBezTo>
                <a:cubicBezTo>
                  <a:pt x="129189" y="1290230"/>
                  <a:pt x="101506" y="1385469"/>
                  <a:pt x="140677" y="1267954"/>
                </a:cubicBezTo>
                <a:cubicBezTo>
                  <a:pt x="144585" y="1256231"/>
                  <a:pt x="145545" y="1243067"/>
                  <a:pt x="152400" y="1232785"/>
                </a:cubicBezTo>
                <a:cubicBezTo>
                  <a:pt x="185042" y="1183822"/>
                  <a:pt x="165883" y="1207579"/>
                  <a:pt x="211015" y="1162447"/>
                </a:cubicBezTo>
                <a:cubicBezTo>
                  <a:pt x="264675" y="1001463"/>
                  <a:pt x="252294" y="1051990"/>
                  <a:pt x="211015" y="705247"/>
                </a:cubicBezTo>
                <a:cubicBezTo>
                  <a:pt x="207684" y="677266"/>
                  <a:pt x="164123" y="634908"/>
                  <a:pt x="164123" y="634908"/>
                </a:cubicBezTo>
                <a:cubicBezTo>
                  <a:pt x="133112" y="510862"/>
                  <a:pt x="175216" y="656938"/>
                  <a:pt x="128954" y="552847"/>
                </a:cubicBezTo>
                <a:cubicBezTo>
                  <a:pt x="118917" y="530263"/>
                  <a:pt x="113324" y="505954"/>
                  <a:pt x="105508" y="482508"/>
                </a:cubicBezTo>
                <a:lnTo>
                  <a:pt x="93784" y="447339"/>
                </a:lnTo>
                <a:cubicBezTo>
                  <a:pt x="89876" y="435616"/>
                  <a:pt x="88915" y="422452"/>
                  <a:pt x="82061" y="412170"/>
                </a:cubicBezTo>
                <a:lnTo>
                  <a:pt x="58615" y="377000"/>
                </a:lnTo>
                <a:cubicBezTo>
                  <a:pt x="54707" y="306662"/>
                  <a:pt x="55630" y="235888"/>
                  <a:pt x="46892" y="165985"/>
                </a:cubicBezTo>
                <a:cubicBezTo>
                  <a:pt x="43827" y="141462"/>
                  <a:pt x="40921" y="113123"/>
                  <a:pt x="23446" y="95647"/>
                </a:cubicBezTo>
                <a:lnTo>
                  <a:pt x="0" y="72200"/>
                </a:lnTo>
                <a:cubicBezTo>
                  <a:pt x="3908" y="48754"/>
                  <a:pt x="-1462" y="21639"/>
                  <a:pt x="11723" y="1862"/>
                </a:cubicBezTo>
                <a:cubicBezTo>
                  <a:pt x="18578" y="-8420"/>
                  <a:pt x="16591" y="26749"/>
                  <a:pt x="23446" y="37031"/>
                </a:cubicBezTo>
                <a:cubicBezTo>
                  <a:pt x="32642" y="50825"/>
                  <a:pt x="44221" y="63975"/>
                  <a:pt x="58615" y="72200"/>
                </a:cubicBezTo>
                <a:cubicBezTo>
                  <a:pt x="72604" y="80194"/>
                  <a:pt x="90016" y="79498"/>
                  <a:pt x="105508" y="83924"/>
                </a:cubicBezTo>
                <a:cubicBezTo>
                  <a:pt x="117390" y="87319"/>
                  <a:pt x="128954" y="91739"/>
                  <a:pt x="140677" y="95647"/>
                </a:cubicBezTo>
                <a:cubicBezTo>
                  <a:pt x="153348" y="146330"/>
                  <a:pt x="105508" y="123001"/>
                  <a:pt x="117231" y="142539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4982307" y="3357867"/>
            <a:ext cx="100046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Creature</a:t>
            </a:r>
            <a:endParaRPr lang="en-US" dirty="0"/>
          </a:p>
        </p:txBody>
      </p:sp>
      <p:sp>
        <p:nvSpPr>
          <p:cNvPr id="762" name="TextBox 761"/>
          <p:cNvSpPr txBox="1"/>
          <p:nvPr/>
        </p:nvSpPr>
        <p:spPr>
          <a:xfrm>
            <a:off x="527538" y="5934670"/>
            <a:ext cx="5662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Most like: </a:t>
            </a:r>
            <a:r>
              <a:rPr lang="en-US" sz="1400" dirty="0" err="1" smtClean="0"/>
              <a:t>Hassink</a:t>
            </a:r>
            <a:r>
              <a:rPr lang="en-US" sz="1400" dirty="0"/>
              <a:t>, J., et al. "Relationships between habitable pore space, soil biota and mineralization rates in grassland soils." </a:t>
            </a:r>
            <a:r>
              <a:rPr lang="en-US" sz="1400" i="1" dirty="0"/>
              <a:t>Soil Biology and Biochemistry</a:t>
            </a:r>
            <a:r>
              <a:rPr lang="en-US" sz="1400" dirty="0"/>
              <a:t> 25.1 (1993): 47-55.</a:t>
            </a:r>
          </a:p>
        </p:txBody>
      </p:sp>
      <p:sp>
        <p:nvSpPr>
          <p:cNvPr id="763" name="Rectangle 762"/>
          <p:cNvSpPr/>
          <p:nvPr/>
        </p:nvSpPr>
        <p:spPr>
          <a:xfrm>
            <a:off x="6178062" y="588638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Most like: Hattori</a:t>
            </a:r>
            <a:r>
              <a:rPr lang="en-US" sz="1400" dirty="0"/>
              <a:t>, R., and T. Hattori. "Soil aggregates as microcosms of bacteria–protozoa biota." Soil Structure/Soil Biota Interrelationships. Elsevier, 1993. 493-501.</a:t>
            </a:r>
          </a:p>
        </p:txBody>
      </p:sp>
    </p:spTree>
    <p:extLst>
      <p:ext uri="{BB962C8B-B14F-4D97-AF65-F5344CB8AC3E}">
        <p14:creationId xmlns:p14="http://schemas.microsoft.com/office/powerpoint/2010/main" val="15271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premise of the Enclosure Hypothesis: </a:t>
            </a:r>
            <a:br>
              <a:rPr lang="en-US" dirty="0" smtClean="0"/>
            </a:br>
            <a:r>
              <a:rPr lang="en-US" sz="2700" dirty="0" smtClean="0"/>
              <a:t>Trade off between habitat space available and expended energy to find food. </a:t>
            </a:r>
            <a:endParaRPr lang="en-US" sz="2700" dirty="0"/>
          </a:p>
        </p:txBody>
      </p:sp>
      <p:sp>
        <p:nvSpPr>
          <p:cNvPr id="363" name="Text Placeholder 362"/>
          <p:cNvSpPr>
            <a:spLocks noGrp="1"/>
          </p:cNvSpPr>
          <p:nvPr>
            <p:ph type="body" idx="1"/>
          </p:nvPr>
        </p:nvSpPr>
        <p:spPr>
          <a:xfrm>
            <a:off x="325438" y="1614488"/>
            <a:ext cx="5580062" cy="823912"/>
          </a:xfrm>
        </p:spPr>
        <p:txBody>
          <a:bodyPr/>
          <a:lstStyle/>
          <a:p>
            <a:r>
              <a:rPr lang="en-US" dirty="0" smtClean="0"/>
              <a:t>Lots of habitat but large diffusion/search distances</a:t>
            </a:r>
            <a:endParaRPr lang="en-US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475" y="2130348"/>
            <a:ext cx="4181475" cy="4600827"/>
          </a:xfrm>
          <a:prstGeom prst="rect">
            <a:avLst/>
          </a:prstGeom>
        </p:spPr>
      </p:pic>
      <p:sp>
        <p:nvSpPr>
          <p:cNvPr id="364" name="Text Placeholder 363"/>
          <p:cNvSpPr>
            <a:spLocks noGrp="1"/>
          </p:cNvSpPr>
          <p:nvPr>
            <p:ph type="body" sz="quarter" idx="3"/>
          </p:nvPr>
        </p:nvSpPr>
        <p:spPr>
          <a:xfrm>
            <a:off x="6105525" y="1547813"/>
            <a:ext cx="5183188" cy="823912"/>
          </a:xfrm>
        </p:spPr>
        <p:txBody>
          <a:bodyPr/>
          <a:lstStyle/>
          <a:p>
            <a:r>
              <a:rPr lang="en-US" dirty="0" smtClean="0"/>
              <a:t>Less habitat but short diffusion/search distances</a:t>
            </a:r>
            <a:endParaRPr lang="en-US" dirty="0"/>
          </a:p>
        </p:txBody>
      </p:sp>
      <p:grpSp>
        <p:nvGrpSpPr>
          <p:cNvPr id="366" name="Group 365"/>
          <p:cNvGrpSpPr/>
          <p:nvPr/>
        </p:nvGrpSpPr>
        <p:grpSpPr>
          <a:xfrm>
            <a:off x="6286500" y="2209801"/>
            <a:ext cx="4346575" cy="4416112"/>
            <a:chOff x="6821487" y="2489200"/>
            <a:chExt cx="3563938" cy="407003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836986" y="3843315"/>
              <a:ext cx="1294315" cy="1153822"/>
              <a:chOff x="2208" y="1440"/>
              <a:chExt cx="974" cy="1095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5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23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24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25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26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27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28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29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30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31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32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33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34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35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38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39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40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41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42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43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44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45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46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47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48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49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50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52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53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54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55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9291637" y="5302250"/>
              <a:ext cx="1093788" cy="1152282"/>
              <a:chOff x="2208" y="1440"/>
              <a:chExt cx="974" cy="1095"/>
            </a:xfrm>
          </p:grpSpPr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58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59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60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61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62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63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64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65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66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68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utoShape 69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70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71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72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73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utoShape 74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utoShape 75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AutoShape 76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AutoShape 77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AutoShape 78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AutoShape 79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AutoShape 80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utoShape 81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82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83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84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85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AutoShape 88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utoShape 89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AutoShape 90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91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92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93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AutoShape 94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utoShape 95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AutoShape 96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utoShape 97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AutoShape 98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AutoShape 99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100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utoShape 101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utoShape 102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AutoShape 103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104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utoShape 105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utoShape 106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>
              <a:grpSpLocks/>
            </p:cNvGrpSpPr>
            <p:nvPr/>
          </p:nvGrpSpPr>
          <p:grpSpPr bwMode="auto">
            <a:xfrm>
              <a:off x="9334933" y="3478190"/>
              <a:ext cx="894917" cy="1153822"/>
              <a:chOff x="2208" y="1440"/>
              <a:chExt cx="974" cy="1095"/>
            </a:xfrm>
          </p:grpSpPr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109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110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utoShape 111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AutoShape 112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utoShape 113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utoShape 114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AutoShape 115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AutoShape 116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AutoShape 117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AutoShape 118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AutoShape 119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AutoShape 120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21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AutoShape 122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AutoShape 123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AutoShape 124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AutoShape 125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AutoShape 126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AutoShape 127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AutoShape 128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AutoShape 129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AutoShape 130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AutoShape 131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AutoShape 132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AutoShape 133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AutoShape 134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AutoShape 135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AutoShape 136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AutoShape 137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AutoShape 138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AutoShape 139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AutoShape 140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AutoShape 141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AutoShape 142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AutoShape 143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AutoShape 144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AutoShape 145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46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AutoShape 147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48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AutoShape 149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0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AutoShape 151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2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utoShape 153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AutoShape 154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AutoShape 155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AutoShape 156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AutoShape 157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" name="Group 158"/>
            <p:cNvGrpSpPr>
              <a:grpSpLocks/>
            </p:cNvGrpSpPr>
            <p:nvPr/>
          </p:nvGrpSpPr>
          <p:grpSpPr bwMode="auto">
            <a:xfrm>
              <a:off x="6915150" y="3114675"/>
              <a:ext cx="1093788" cy="1152282"/>
              <a:chOff x="2208" y="1440"/>
              <a:chExt cx="974" cy="1095"/>
            </a:xfrm>
          </p:grpSpPr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AutoShape 160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utoShape 161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AutoShape 162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AutoShape 163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AutoShape 164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165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AutoShape 166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AutoShape 167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AutoShape 168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AutoShape 169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AutoShape 170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AutoShape 171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AutoShape 172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AutoShape 173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AutoShape 174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AutoShape 175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utoShape 176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utoShape 177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utoShape 178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179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utoShape 180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181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utoShape 182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utoShape 183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AutoShape 184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utoShape 185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utoShape 186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utoShape 187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AutoShape 188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89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190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191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AutoShape 192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AutoShape 193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AutoShape 194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AutoShape 195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AutoShape 196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AutoShape 197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AutoShape 198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AutoShape 199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AutoShape 200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AutoShape 201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AutoShape 202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AutoShape 203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AutoShape 204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AutoShape 205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AutoShape 206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207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208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>
              <a:grpSpLocks/>
            </p:cNvGrpSpPr>
            <p:nvPr/>
          </p:nvGrpSpPr>
          <p:grpSpPr bwMode="auto">
            <a:xfrm>
              <a:off x="6821487" y="4278290"/>
              <a:ext cx="1093788" cy="1153822"/>
              <a:chOff x="2208" y="1440"/>
              <a:chExt cx="974" cy="1095"/>
            </a:xfrm>
          </p:grpSpPr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AutoShape 211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AutoShape 212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AutoShape 213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AutoShape 214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AutoShape 215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AutoShape 216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AutoShape 217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AutoShape 218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219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AutoShape 220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AutoShape 221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AutoShape 222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AutoShape 223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224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225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AutoShape 226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AutoShape 227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AutoShape 228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AutoShape 229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AutoShape 230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AutoShape 231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AutoShape 232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AutoShape 233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AutoShape 234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AutoShape 235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AutoShape 236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AutoShape 237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AutoShape 238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AutoShape 239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AutoShape 240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AutoShape 241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AutoShape 242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AutoShape 243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AutoShape 244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245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AutoShape 246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AutoShape 247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AutoShape 248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AutoShape 249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250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AutoShape 251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252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AutoShape 253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254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AutoShape 255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256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AutoShape 257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AutoShape 258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AutoShape 259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1" name="Group 260"/>
            <p:cNvGrpSpPr>
              <a:grpSpLocks/>
            </p:cNvGrpSpPr>
            <p:nvPr/>
          </p:nvGrpSpPr>
          <p:grpSpPr bwMode="auto">
            <a:xfrm>
              <a:off x="7742237" y="5405415"/>
              <a:ext cx="1093788" cy="1153822"/>
              <a:chOff x="2208" y="1440"/>
              <a:chExt cx="974" cy="1095"/>
            </a:xfrm>
          </p:grpSpPr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AutoShape 262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AutoShape 263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AutoShape 264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AutoShape 265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AutoShape 266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AutoShape 267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AutoShape 268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AutoShape 269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AutoShape 270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AutoShape 271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AutoShape 272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AutoShape 273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AutoShape 274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AutoShape 275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AutoShape 276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AutoShape 277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AutoShape 278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AutoShape 279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AutoShape 280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AutoShape 281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AutoShape 282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AutoShape 283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AutoShape 284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AutoShape 285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AutoShape 286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AutoShape 287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AutoShape 288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289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AutoShape 290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AutoShape 291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AutoShape 292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AutoShape 293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AutoShape 294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AutoShape 295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AutoShape 296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AutoShape 297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" name="AutoShape 298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AutoShape 299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AutoShape 300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AutoShape 301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AutoShape 302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AutoShape 303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AutoShape 304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AutoShape 305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AutoShape 306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AutoShape 307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AutoShape 308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AutoShape 309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AutoShape 310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" name="Group 311"/>
            <p:cNvGrpSpPr>
              <a:grpSpLocks/>
            </p:cNvGrpSpPr>
            <p:nvPr/>
          </p:nvGrpSpPr>
          <p:grpSpPr bwMode="auto">
            <a:xfrm>
              <a:off x="8516937" y="2489200"/>
              <a:ext cx="1093788" cy="1152282"/>
              <a:chOff x="2208" y="1440"/>
              <a:chExt cx="974" cy="1095"/>
            </a:xfrm>
          </p:grpSpPr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2208" y="1440"/>
                <a:ext cx="960" cy="108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44" y="144"/>
                  </a:cxn>
                  <a:cxn ang="0">
                    <a:pos x="56" y="272"/>
                  </a:cxn>
                  <a:cxn ang="0">
                    <a:pos x="48" y="624"/>
                  </a:cxn>
                  <a:cxn ang="0">
                    <a:pos x="0" y="672"/>
                  </a:cxn>
                  <a:cxn ang="0">
                    <a:pos x="48" y="816"/>
                  </a:cxn>
                  <a:cxn ang="0">
                    <a:pos x="288" y="912"/>
                  </a:cxn>
                  <a:cxn ang="0">
                    <a:pos x="384" y="1008"/>
                  </a:cxn>
                  <a:cxn ang="0">
                    <a:pos x="488" y="1008"/>
                  </a:cxn>
                  <a:cxn ang="0">
                    <a:pos x="576" y="912"/>
                  </a:cxn>
                  <a:cxn ang="0">
                    <a:pos x="720" y="864"/>
                  </a:cxn>
                  <a:cxn ang="0">
                    <a:pos x="864" y="864"/>
                  </a:cxn>
                  <a:cxn ang="0">
                    <a:pos x="912" y="672"/>
                  </a:cxn>
                  <a:cxn ang="0">
                    <a:pos x="864" y="576"/>
                  </a:cxn>
                  <a:cxn ang="0">
                    <a:pos x="912" y="480"/>
                  </a:cxn>
                  <a:cxn ang="0">
                    <a:pos x="960" y="384"/>
                  </a:cxn>
                  <a:cxn ang="0">
                    <a:pos x="912" y="240"/>
                  </a:cxn>
                  <a:cxn ang="0">
                    <a:pos x="792" y="224"/>
                  </a:cxn>
                  <a:cxn ang="0">
                    <a:pos x="672" y="96"/>
                  </a:cxn>
                  <a:cxn ang="0">
                    <a:pos x="624" y="0"/>
                  </a:cxn>
                  <a:cxn ang="0">
                    <a:pos x="480" y="0"/>
                  </a:cxn>
                </a:cxnLst>
                <a:rect l="0" t="0" r="r" b="b"/>
                <a:pathLst>
                  <a:path w="960" h="1008">
                    <a:moveTo>
                      <a:pt x="480" y="0"/>
                    </a:moveTo>
                    <a:lnTo>
                      <a:pt x="144" y="144"/>
                    </a:lnTo>
                    <a:lnTo>
                      <a:pt x="56" y="272"/>
                    </a:lnTo>
                    <a:lnTo>
                      <a:pt x="48" y="624"/>
                    </a:lnTo>
                    <a:lnTo>
                      <a:pt x="0" y="672"/>
                    </a:lnTo>
                    <a:lnTo>
                      <a:pt x="48" y="816"/>
                    </a:lnTo>
                    <a:lnTo>
                      <a:pt x="288" y="912"/>
                    </a:lnTo>
                    <a:lnTo>
                      <a:pt x="384" y="1008"/>
                    </a:lnTo>
                    <a:lnTo>
                      <a:pt x="488" y="1008"/>
                    </a:lnTo>
                    <a:lnTo>
                      <a:pt x="576" y="912"/>
                    </a:lnTo>
                    <a:lnTo>
                      <a:pt x="720" y="864"/>
                    </a:lnTo>
                    <a:lnTo>
                      <a:pt x="864" y="864"/>
                    </a:lnTo>
                    <a:lnTo>
                      <a:pt x="912" y="672"/>
                    </a:lnTo>
                    <a:lnTo>
                      <a:pt x="864" y="576"/>
                    </a:lnTo>
                    <a:lnTo>
                      <a:pt x="912" y="480"/>
                    </a:lnTo>
                    <a:lnTo>
                      <a:pt x="960" y="384"/>
                    </a:lnTo>
                    <a:lnTo>
                      <a:pt x="912" y="240"/>
                    </a:lnTo>
                    <a:lnTo>
                      <a:pt x="792" y="224"/>
                    </a:lnTo>
                    <a:lnTo>
                      <a:pt x="672" y="96"/>
                    </a:lnTo>
                    <a:lnTo>
                      <a:pt x="624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F21828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AutoShape 313"/>
              <p:cNvSpPr>
                <a:spLocks noChangeArrowheads="1"/>
              </p:cNvSpPr>
              <p:nvPr/>
            </p:nvSpPr>
            <p:spPr bwMode="auto">
              <a:xfrm rot="1779376">
                <a:off x="2632" y="195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AutoShape 314"/>
              <p:cNvSpPr>
                <a:spLocks noChangeArrowheads="1"/>
              </p:cNvSpPr>
              <p:nvPr/>
            </p:nvSpPr>
            <p:spPr bwMode="auto">
              <a:xfrm rot="1779376">
                <a:off x="2687" y="18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AutoShape 315"/>
              <p:cNvSpPr>
                <a:spLocks noChangeArrowheads="1"/>
              </p:cNvSpPr>
              <p:nvPr/>
            </p:nvSpPr>
            <p:spPr bwMode="auto">
              <a:xfrm rot="1779376">
                <a:off x="2736" y="1954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AutoShape 316"/>
              <p:cNvSpPr>
                <a:spLocks noChangeArrowheads="1"/>
              </p:cNvSpPr>
              <p:nvPr/>
            </p:nvSpPr>
            <p:spPr bwMode="auto">
              <a:xfrm rot="1779376">
                <a:off x="2688" y="2112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AutoShape 317"/>
              <p:cNvSpPr>
                <a:spLocks noChangeArrowheads="1"/>
              </p:cNvSpPr>
              <p:nvPr/>
            </p:nvSpPr>
            <p:spPr bwMode="auto">
              <a:xfrm rot="1779376">
                <a:off x="2576" y="205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AutoShape 318"/>
              <p:cNvSpPr>
                <a:spLocks noChangeArrowheads="1"/>
              </p:cNvSpPr>
              <p:nvPr/>
            </p:nvSpPr>
            <p:spPr bwMode="auto">
              <a:xfrm rot="1779376">
                <a:off x="2527" y="196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AutoShape 319"/>
              <p:cNvSpPr>
                <a:spLocks noChangeArrowheads="1"/>
              </p:cNvSpPr>
              <p:nvPr/>
            </p:nvSpPr>
            <p:spPr bwMode="auto">
              <a:xfrm rot="1779376">
                <a:off x="2583" y="1866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" name="AutoShape 320"/>
              <p:cNvSpPr>
                <a:spLocks noChangeArrowheads="1"/>
              </p:cNvSpPr>
              <p:nvPr/>
            </p:nvSpPr>
            <p:spPr bwMode="auto">
              <a:xfrm rot="1779376">
                <a:off x="2944" y="21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AutoShape 321"/>
              <p:cNvSpPr>
                <a:spLocks noChangeArrowheads="1"/>
              </p:cNvSpPr>
              <p:nvPr/>
            </p:nvSpPr>
            <p:spPr bwMode="auto">
              <a:xfrm rot="1779376">
                <a:off x="2999" y="2069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AutoShape 322"/>
              <p:cNvSpPr>
                <a:spLocks noChangeArrowheads="1"/>
              </p:cNvSpPr>
              <p:nvPr/>
            </p:nvSpPr>
            <p:spPr bwMode="auto">
              <a:xfrm rot="1779376">
                <a:off x="3049" y="216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AutoShape 323"/>
              <p:cNvSpPr>
                <a:spLocks noChangeArrowheads="1"/>
              </p:cNvSpPr>
              <p:nvPr/>
            </p:nvSpPr>
            <p:spPr bwMode="auto">
              <a:xfrm rot="1779376">
                <a:off x="2993" y="226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AutoShape 324"/>
              <p:cNvSpPr>
                <a:spLocks noChangeArrowheads="1"/>
              </p:cNvSpPr>
              <p:nvPr/>
            </p:nvSpPr>
            <p:spPr bwMode="auto">
              <a:xfrm rot="1779376">
                <a:off x="2888" y="226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AutoShape 325"/>
              <p:cNvSpPr>
                <a:spLocks noChangeArrowheads="1"/>
              </p:cNvSpPr>
              <p:nvPr/>
            </p:nvSpPr>
            <p:spPr bwMode="auto">
              <a:xfrm rot="1779376">
                <a:off x="2839" y="217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AutoShape 326"/>
              <p:cNvSpPr>
                <a:spLocks noChangeArrowheads="1"/>
              </p:cNvSpPr>
              <p:nvPr/>
            </p:nvSpPr>
            <p:spPr bwMode="auto">
              <a:xfrm rot="1779376">
                <a:off x="2880" y="196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AutoShape 327"/>
              <p:cNvSpPr>
                <a:spLocks noChangeArrowheads="1"/>
              </p:cNvSpPr>
              <p:nvPr/>
            </p:nvSpPr>
            <p:spPr bwMode="auto">
              <a:xfrm rot="1779376">
                <a:off x="2612" y="2351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AutoShape 328"/>
              <p:cNvSpPr>
                <a:spLocks noChangeArrowheads="1"/>
              </p:cNvSpPr>
              <p:nvPr/>
            </p:nvSpPr>
            <p:spPr bwMode="auto">
              <a:xfrm rot="1779376">
                <a:off x="2784" y="211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AutoShape 329"/>
              <p:cNvSpPr>
                <a:spLocks noChangeArrowheads="1"/>
              </p:cNvSpPr>
              <p:nvPr/>
            </p:nvSpPr>
            <p:spPr bwMode="auto">
              <a:xfrm rot="1779376">
                <a:off x="2784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AutoShape 330"/>
              <p:cNvSpPr>
                <a:spLocks noChangeArrowheads="1"/>
              </p:cNvSpPr>
              <p:nvPr/>
            </p:nvSpPr>
            <p:spPr bwMode="auto">
              <a:xfrm rot="1779376">
                <a:off x="2661" y="244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" name="AutoShape 331"/>
              <p:cNvSpPr>
                <a:spLocks noChangeArrowheads="1"/>
              </p:cNvSpPr>
              <p:nvPr/>
            </p:nvSpPr>
            <p:spPr bwMode="auto">
              <a:xfrm rot="1779376">
                <a:off x="2555" y="2450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AutoShape 332"/>
              <p:cNvSpPr>
                <a:spLocks noChangeArrowheads="1"/>
              </p:cNvSpPr>
              <p:nvPr/>
            </p:nvSpPr>
            <p:spPr bwMode="auto">
              <a:xfrm rot="1779376">
                <a:off x="2507" y="235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AutoShape 333"/>
              <p:cNvSpPr>
                <a:spLocks noChangeArrowheads="1"/>
              </p:cNvSpPr>
              <p:nvPr/>
            </p:nvSpPr>
            <p:spPr bwMode="auto">
              <a:xfrm rot="1779376">
                <a:off x="2400" y="21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AutoShape 334"/>
              <p:cNvSpPr>
                <a:spLocks noChangeArrowheads="1"/>
              </p:cNvSpPr>
              <p:nvPr/>
            </p:nvSpPr>
            <p:spPr bwMode="auto">
              <a:xfrm rot="1779376">
                <a:off x="2989" y="1822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AutoShape 335"/>
              <p:cNvSpPr>
                <a:spLocks noChangeArrowheads="1"/>
              </p:cNvSpPr>
              <p:nvPr/>
            </p:nvSpPr>
            <p:spPr bwMode="auto">
              <a:xfrm rot="1779376">
                <a:off x="3044" y="1723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AutoShape 336"/>
              <p:cNvSpPr>
                <a:spLocks noChangeArrowheads="1"/>
              </p:cNvSpPr>
              <p:nvPr/>
            </p:nvSpPr>
            <p:spPr bwMode="auto">
              <a:xfrm rot="1779376">
                <a:off x="3094" y="181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AutoShape 337"/>
              <p:cNvSpPr>
                <a:spLocks noChangeArrowheads="1"/>
              </p:cNvSpPr>
              <p:nvPr/>
            </p:nvSpPr>
            <p:spPr bwMode="auto">
              <a:xfrm rot="1779376">
                <a:off x="3038" y="1915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AutoShape 338"/>
              <p:cNvSpPr>
                <a:spLocks noChangeArrowheads="1"/>
              </p:cNvSpPr>
              <p:nvPr/>
            </p:nvSpPr>
            <p:spPr bwMode="auto">
              <a:xfrm rot="1779376">
                <a:off x="2932" y="1921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AutoShape 339"/>
              <p:cNvSpPr>
                <a:spLocks noChangeArrowheads="1"/>
              </p:cNvSpPr>
              <p:nvPr/>
            </p:nvSpPr>
            <p:spPr bwMode="auto">
              <a:xfrm rot="1779376">
                <a:off x="2884" y="1827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AutoShape 340"/>
              <p:cNvSpPr>
                <a:spLocks noChangeArrowheads="1"/>
              </p:cNvSpPr>
              <p:nvPr/>
            </p:nvSpPr>
            <p:spPr bwMode="auto">
              <a:xfrm rot="1779376">
                <a:off x="2940" y="1729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AutoShape 341"/>
              <p:cNvSpPr>
                <a:spLocks noChangeArrowheads="1"/>
              </p:cNvSpPr>
              <p:nvPr/>
            </p:nvSpPr>
            <p:spPr bwMode="auto">
              <a:xfrm rot="1779376">
                <a:off x="2318" y="2153"/>
                <a:ext cx="89" cy="86"/>
              </a:xfrm>
              <a:prstGeom prst="hexagon">
                <a:avLst>
                  <a:gd name="adj" fmla="val 2587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AutoShape 342"/>
              <p:cNvSpPr>
                <a:spLocks noChangeArrowheads="1"/>
              </p:cNvSpPr>
              <p:nvPr/>
            </p:nvSpPr>
            <p:spPr bwMode="auto">
              <a:xfrm rot="1779376">
                <a:off x="2352" y="196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AutoShape 343"/>
              <p:cNvSpPr>
                <a:spLocks noChangeArrowheads="1"/>
              </p:cNvSpPr>
              <p:nvPr/>
            </p:nvSpPr>
            <p:spPr bwMode="auto">
              <a:xfrm rot="1779376">
                <a:off x="2400" y="2304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AutoShape 344"/>
              <p:cNvSpPr>
                <a:spLocks noChangeArrowheads="1"/>
              </p:cNvSpPr>
              <p:nvPr/>
            </p:nvSpPr>
            <p:spPr bwMode="auto">
              <a:xfrm rot="1779376">
                <a:off x="2367" y="2246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AutoShape 345"/>
              <p:cNvSpPr>
                <a:spLocks noChangeArrowheads="1"/>
              </p:cNvSpPr>
              <p:nvPr/>
            </p:nvSpPr>
            <p:spPr bwMode="auto">
              <a:xfrm rot="1779376">
                <a:off x="2261" y="2252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AutoShape 346"/>
              <p:cNvSpPr>
                <a:spLocks noChangeArrowheads="1"/>
              </p:cNvSpPr>
              <p:nvPr/>
            </p:nvSpPr>
            <p:spPr bwMode="auto">
              <a:xfrm rot="1779376">
                <a:off x="2213" y="2158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AutoShape 347"/>
              <p:cNvSpPr>
                <a:spLocks noChangeArrowheads="1"/>
              </p:cNvSpPr>
              <p:nvPr/>
            </p:nvSpPr>
            <p:spPr bwMode="auto">
              <a:xfrm rot="1779376">
                <a:off x="2269" y="2060"/>
                <a:ext cx="88" cy="85"/>
              </a:xfrm>
              <a:prstGeom prst="hexagon">
                <a:avLst>
                  <a:gd name="adj" fmla="val 25882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AutoShape 348"/>
              <p:cNvSpPr>
                <a:spLocks noChangeArrowheads="1"/>
              </p:cNvSpPr>
              <p:nvPr/>
            </p:nvSpPr>
            <p:spPr bwMode="auto">
              <a:xfrm rot="1779376">
                <a:off x="2371" y="1748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AutoShape 349"/>
              <p:cNvSpPr>
                <a:spLocks noChangeArrowheads="1"/>
              </p:cNvSpPr>
              <p:nvPr/>
            </p:nvSpPr>
            <p:spPr bwMode="auto">
              <a:xfrm rot="1779376">
                <a:off x="2448" y="1584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AutoShape 350"/>
              <p:cNvSpPr>
                <a:spLocks noChangeArrowheads="1"/>
              </p:cNvSpPr>
              <p:nvPr/>
            </p:nvSpPr>
            <p:spPr bwMode="auto">
              <a:xfrm rot="1779376">
                <a:off x="2496" y="1728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AutoShape 351"/>
              <p:cNvSpPr>
                <a:spLocks noChangeArrowheads="1"/>
              </p:cNvSpPr>
              <p:nvPr/>
            </p:nvSpPr>
            <p:spPr bwMode="auto">
              <a:xfrm rot="1779376">
                <a:off x="2420" y="1841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AutoShape 352"/>
              <p:cNvSpPr>
                <a:spLocks noChangeArrowheads="1"/>
              </p:cNvSpPr>
              <p:nvPr/>
            </p:nvSpPr>
            <p:spPr bwMode="auto">
              <a:xfrm rot="1779376">
                <a:off x="2315" y="1846"/>
                <a:ext cx="89" cy="85"/>
              </a:xfrm>
              <a:prstGeom prst="hexagon">
                <a:avLst>
                  <a:gd name="adj" fmla="val 26176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AutoShape 353"/>
              <p:cNvSpPr>
                <a:spLocks noChangeArrowheads="1"/>
              </p:cNvSpPr>
              <p:nvPr/>
            </p:nvSpPr>
            <p:spPr bwMode="auto">
              <a:xfrm rot="1779376">
                <a:off x="2266" y="1753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AutoShape 354"/>
              <p:cNvSpPr>
                <a:spLocks noChangeArrowheads="1"/>
              </p:cNvSpPr>
              <p:nvPr/>
            </p:nvSpPr>
            <p:spPr bwMode="auto">
              <a:xfrm rot="1779376">
                <a:off x="2322" y="1655"/>
                <a:ext cx="88" cy="84"/>
              </a:xfrm>
              <a:prstGeom prst="hexagon">
                <a:avLst>
                  <a:gd name="adj" fmla="val 2619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AutoShape 355"/>
              <p:cNvSpPr>
                <a:spLocks noChangeArrowheads="1"/>
              </p:cNvSpPr>
              <p:nvPr/>
            </p:nvSpPr>
            <p:spPr bwMode="auto">
              <a:xfrm rot="1779376">
                <a:off x="2712" y="1592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AutoShape 356"/>
              <p:cNvSpPr>
                <a:spLocks noChangeArrowheads="1"/>
              </p:cNvSpPr>
              <p:nvPr/>
            </p:nvSpPr>
            <p:spPr bwMode="auto">
              <a:xfrm rot="1779376">
                <a:off x="2770" y="1489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AutoShape 357"/>
              <p:cNvSpPr>
                <a:spLocks noChangeArrowheads="1"/>
              </p:cNvSpPr>
              <p:nvPr/>
            </p:nvSpPr>
            <p:spPr bwMode="auto">
              <a:xfrm rot="1779376">
                <a:off x="2818" y="1584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AutoShape 358"/>
              <p:cNvSpPr>
                <a:spLocks noChangeArrowheads="1"/>
              </p:cNvSpPr>
              <p:nvPr/>
            </p:nvSpPr>
            <p:spPr bwMode="auto">
              <a:xfrm rot="1779376">
                <a:off x="2760" y="168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AutoShape 359"/>
              <p:cNvSpPr>
                <a:spLocks noChangeArrowheads="1"/>
              </p:cNvSpPr>
              <p:nvPr/>
            </p:nvSpPr>
            <p:spPr bwMode="auto">
              <a:xfrm rot="1779376">
                <a:off x="2653" y="1694"/>
                <a:ext cx="89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AutoShape 360"/>
              <p:cNvSpPr>
                <a:spLocks noChangeArrowheads="1"/>
              </p:cNvSpPr>
              <p:nvPr/>
            </p:nvSpPr>
            <p:spPr bwMode="auto">
              <a:xfrm rot="1779376">
                <a:off x="2606" y="1599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AutoShape 361"/>
              <p:cNvSpPr>
                <a:spLocks noChangeArrowheads="1"/>
              </p:cNvSpPr>
              <p:nvPr/>
            </p:nvSpPr>
            <p:spPr bwMode="auto">
              <a:xfrm rot="1779376">
                <a:off x="2664" y="1496"/>
                <a:ext cx="88" cy="8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28575">
                <a:solidFill>
                  <a:srgbClr val="F21828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8" name="Oval 367"/>
          <p:cNvSpPr/>
          <p:nvPr/>
        </p:nvSpPr>
        <p:spPr>
          <a:xfrm>
            <a:off x="4438650" y="2247900"/>
            <a:ext cx="2114550" cy="504825"/>
          </a:xfrm>
          <a:prstGeom prst="ellipse">
            <a:avLst/>
          </a:prstGeom>
          <a:solidFill>
            <a:srgbClr val="89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Water-filled 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469447" y="2302907"/>
            <a:ext cx="47053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If drier soil, more efficient grazing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Active microbial biomass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More 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evolved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Diffusion of 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More mineralization but also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More immobilization as N can’t leave the enclosures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Net N mineralization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Also have a look at </a:t>
            </a:r>
            <a:r>
              <a:rPr lang="en-US" sz="1200" dirty="0"/>
              <a:t>Drury, C. F., R. P. </a:t>
            </a:r>
            <a:r>
              <a:rPr lang="en-US" sz="1200" dirty="0" err="1"/>
              <a:t>Voroney</a:t>
            </a:r>
            <a:r>
              <a:rPr lang="en-US" sz="1200" dirty="0"/>
              <a:t>, and E. G. Beauchamp. "Availability of NH4+-N to microorganisms and the soil internal N cycle." </a:t>
            </a:r>
            <a:r>
              <a:rPr lang="en-US" sz="1200" i="1" dirty="0"/>
              <a:t>Soil Biology and Biochemistry</a:t>
            </a:r>
            <a:r>
              <a:rPr lang="en-US" sz="1200" dirty="0"/>
              <a:t> 23.2 (1991): 165-169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Young I M, Roberts A, Griffiths B S and Caul S 1994 Growth of </a:t>
            </a:r>
            <a:r>
              <a:rPr lang="en-US" sz="1000" dirty="0" err="1"/>
              <a:t>aciliate</a:t>
            </a:r>
            <a:r>
              <a:rPr lang="en-US" sz="1000" dirty="0"/>
              <a:t> protozoan in model </a:t>
            </a:r>
            <a:r>
              <a:rPr lang="en-US" sz="1000" dirty="0" err="1"/>
              <a:t>Ballotini</a:t>
            </a:r>
            <a:r>
              <a:rPr lang="en-US" sz="1000" dirty="0"/>
              <a:t> systems of different </a:t>
            </a:r>
            <a:r>
              <a:rPr lang="en-US" sz="1000" dirty="0" err="1"/>
              <a:t>particlesizes</a:t>
            </a:r>
            <a:r>
              <a:rPr lang="en-US" sz="1000" dirty="0"/>
              <a:t>. Soil Biol. </a:t>
            </a:r>
            <a:r>
              <a:rPr lang="en-US" sz="1000" dirty="0" err="1"/>
              <a:t>Biochem</a:t>
            </a:r>
            <a:r>
              <a:rPr lang="en-US" sz="1000" dirty="0"/>
              <a:t>. 26, 1173–1178.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371" name="Picture 37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2469" y="1976797"/>
            <a:ext cx="6420649" cy="46451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36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Pore Size Modifications by Earthworms: Experimental </a:t>
            </a:r>
            <a:r>
              <a:rPr lang="en-US" sz="4000" dirty="0">
                <a:solidFill>
                  <a:schemeClr val="bg1"/>
                </a:solidFill>
              </a:rPr>
              <a:t>Set 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Mesocosms</a:t>
            </a:r>
            <a:r>
              <a:rPr lang="en-US" dirty="0" smtClean="0">
                <a:solidFill>
                  <a:schemeClr val="bg1"/>
                </a:solidFill>
              </a:rPr>
              <a:t>, 15-cm diam. X 30-cm length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16 weeks of incubation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Aggregates taken for mercury </a:t>
            </a:r>
            <a:r>
              <a:rPr lang="en-US" dirty="0" err="1" smtClean="0">
                <a:solidFill>
                  <a:schemeClr val="bg1"/>
                </a:solidFill>
              </a:rPr>
              <a:t>porosimetry</a:t>
            </a:r>
            <a:r>
              <a:rPr lang="en-US" dirty="0" smtClean="0">
                <a:solidFill>
                  <a:schemeClr val="bg1"/>
                </a:solidFill>
              </a:rPr>
              <a:t> after 1, 3, 5 and 16 weeks of incubation, plus an initial sample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Drilosphere: within 0.5 mm of the burrow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Bulk: at least 5 cm from nearest burrow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Compared intrusion pore size distribution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Aggregates were approximately 5 mm in diameter.</a:t>
            </a:r>
          </a:p>
          <a:p>
            <a:pPr>
              <a:buClrTx/>
              <a:buSzPct val="108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1" y="1512277"/>
            <a:ext cx="1914398" cy="4876800"/>
            <a:chOff x="259080" y="1143000"/>
            <a:chExt cx="1914398" cy="4876800"/>
          </a:xfrm>
        </p:grpSpPr>
        <p:sp>
          <p:nvSpPr>
            <p:cNvPr id="6" name="Flowchart: Magnetic Disk 5"/>
            <p:cNvSpPr/>
            <p:nvPr/>
          </p:nvSpPr>
          <p:spPr>
            <a:xfrm>
              <a:off x="304800" y="11430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960120" y="11430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1615440" y="11430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259080" y="19812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914400" y="19812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1569720" y="19812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04800" y="54864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960120" y="54864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1615440" y="5486400"/>
              <a:ext cx="3810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Book Antiqu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3048000"/>
              <a:ext cx="1792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prstClr val="black"/>
                  </a:solidFill>
                  <a:latin typeface="Book Antiqua"/>
                </a:rPr>
                <a:t>Anecic</a:t>
              </a:r>
              <a:r>
                <a:rPr lang="en-US" sz="2000" b="1" dirty="0">
                  <a:solidFill>
                    <a:prstClr val="black"/>
                  </a:solidFill>
                  <a:latin typeface="Book Antiqua"/>
                </a:rPr>
                <a:t> </a:t>
              </a:r>
              <a:r>
                <a:rPr lang="en-US" sz="2000" b="1" dirty="0" smtClean="0">
                  <a:solidFill>
                    <a:prstClr val="black"/>
                  </a:solidFill>
                  <a:latin typeface="Book Antiqua"/>
                </a:rPr>
                <a:t>worm </a:t>
              </a:r>
              <a:endParaRPr lang="en-US" sz="2000" b="1" dirty="0">
                <a:solidFill>
                  <a:prstClr val="black"/>
                </a:solidFill>
                <a:latin typeface="Book Antiqua"/>
              </a:endParaRPr>
            </a:p>
            <a:p>
              <a:r>
                <a:rPr lang="en-US" sz="2000" b="1" dirty="0">
                  <a:solidFill>
                    <a:prstClr val="black"/>
                  </a:solidFill>
                  <a:latin typeface="Book Antiqua"/>
                </a:rPr>
                <a:t>burrow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" y="4038600"/>
              <a:ext cx="177965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Book Antiqua"/>
                </a:rPr>
                <a:t>Worm</a:t>
              </a:r>
              <a:endParaRPr lang="en-US" b="1" dirty="0">
                <a:solidFill>
                  <a:prstClr val="black"/>
                </a:solidFill>
                <a:latin typeface="Book Antiqua"/>
              </a:endParaRPr>
            </a:p>
            <a:p>
              <a:r>
                <a:rPr lang="en-US" b="1" dirty="0">
                  <a:solidFill>
                    <a:prstClr val="black"/>
                  </a:solidFill>
                  <a:latin typeface="Book Antiqua"/>
                </a:rPr>
                <a:t>+ O</a:t>
              </a:r>
              <a:r>
                <a:rPr lang="en-US" b="1" baseline="-25000" dirty="0">
                  <a:solidFill>
                    <a:prstClr val="black"/>
                  </a:solidFill>
                  <a:latin typeface="Book Antiqua"/>
                </a:rPr>
                <a:t>2</a:t>
              </a:r>
              <a:r>
                <a:rPr lang="en-US" b="1" dirty="0">
                  <a:solidFill>
                    <a:prstClr val="black"/>
                  </a:solidFill>
                  <a:latin typeface="Book Antiqua"/>
                </a:rPr>
                <a:t> diffusion</a:t>
              </a:r>
            </a:p>
            <a:p>
              <a:r>
                <a:rPr lang="en-US" b="1" dirty="0">
                  <a:solidFill>
                    <a:prstClr val="black"/>
                  </a:solidFill>
                  <a:latin typeface="Book Antiqua"/>
                </a:rPr>
                <a:t>+ Resources in </a:t>
              </a:r>
            </a:p>
            <a:p>
              <a:r>
                <a:rPr lang="en-US" b="1" dirty="0">
                  <a:solidFill>
                    <a:prstClr val="black"/>
                  </a:solidFill>
                  <a:latin typeface="Book Antiqua"/>
                </a:rPr>
                <a:t>    Burrow</a:t>
              </a:r>
            </a:p>
            <a:p>
              <a:endParaRPr lang="en-US" baseline="-25000" dirty="0">
                <a:solidFill>
                  <a:prstClr val="white"/>
                </a:solidFill>
                <a:latin typeface="Book Antiqua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22431" y="1587762"/>
            <a:ext cx="10726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Book Antiqua"/>
              </a:rPr>
              <a:t>1 weeks</a:t>
            </a:r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3</a:t>
            </a: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5</a:t>
            </a: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7</a:t>
            </a: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10</a:t>
            </a: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13</a:t>
            </a: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endParaRPr lang="en-US" b="1" dirty="0">
              <a:solidFill>
                <a:prstClr val="black"/>
              </a:solidFill>
              <a:latin typeface="Book Antiqua"/>
            </a:endParaRPr>
          </a:p>
          <a:p>
            <a:r>
              <a:rPr lang="en-US" b="1" dirty="0">
                <a:solidFill>
                  <a:prstClr val="black"/>
                </a:solidFill>
                <a:latin typeface="Book Antiqua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944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2059</Words>
  <Application>Microsoft Office PowerPoint</Application>
  <PresentationFormat>Widescreen</PresentationFormat>
  <Paragraphs>213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Office Theme</vt:lpstr>
      <vt:lpstr>Apex</vt:lpstr>
      <vt:lpstr>Alterations of Habitable Pore Space By Earthworms and Subsequent Effects on Soil Biogeochemistry</vt:lpstr>
      <vt:lpstr>Earthworms and carbon headlines from the literature</vt:lpstr>
      <vt:lpstr>Effect of earthworms in a dynamic habitat context</vt:lpstr>
      <vt:lpstr>Evidence for earthworm effects on soil biogeochemistry from a mesocosm  experiment</vt:lpstr>
      <vt:lpstr>The role of micro- and mesofauna in mineralization</vt:lpstr>
      <vt:lpstr>The concept of a variable habitable pore space: soil moisture varies</vt:lpstr>
      <vt:lpstr>Two pore models</vt:lpstr>
      <vt:lpstr>The premise of the Enclosure Hypothesis:  Trade off between habitat space available and expended energy to find food. </vt:lpstr>
      <vt:lpstr>Pore Size Modifications by Earthworms: Experimental Set Up</vt:lpstr>
      <vt:lpstr>How is Aggregate Structure expressed in Mercury Porosimetry </vt:lpstr>
      <vt:lpstr>Link to pore size distribution with microbivorous nematode body diameter distribution</vt:lpstr>
      <vt:lpstr>Does drilosphere of different earthworms contain different habitable pore space?</vt:lpstr>
      <vt:lpstr>Does pore structure affect C mineralization?</vt:lpstr>
      <vt:lpstr>Carbon mineralization versus porosity parameters</vt:lpstr>
      <vt:lpstr>Conclusions</vt:lpstr>
      <vt:lpstr>Acknowledgements</vt:lpstr>
      <vt:lpstr>Cool readings at a glance:  papers that peeked our interest 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85</cp:revision>
  <dcterms:created xsi:type="dcterms:W3CDTF">2019-11-02T12:11:32Z</dcterms:created>
  <dcterms:modified xsi:type="dcterms:W3CDTF">2019-11-11T19:44:25Z</dcterms:modified>
</cp:coreProperties>
</file>