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5" r:id="rId4"/>
    <p:sldId id="276" r:id="rId5"/>
    <p:sldId id="258" r:id="rId6"/>
    <p:sldId id="259" r:id="rId7"/>
    <p:sldId id="279" r:id="rId8"/>
    <p:sldId id="280" r:id="rId9"/>
    <p:sldId id="281" r:id="rId10"/>
    <p:sldId id="260" r:id="rId11"/>
    <p:sldId id="282" r:id="rId12"/>
    <p:sldId id="283" r:id="rId13"/>
    <p:sldId id="261" r:id="rId14"/>
    <p:sldId id="284" r:id="rId15"/>
    <p:sldId id="285" r:id="rId16"/>
    <p:sldId id="265" r:id="rId17"/>
    <p:sldId id="286" r:id="rId18"/>
    <p:sldId id="287" r:id="rId19"/>
    <p:sldId id="266" r:id="rId20"/>
    <p:sldId id="267" r:id="rId21"/>
    <p:sldId id="288" r:id="rId22"/>
    <p:sldId id="268" r:id="rId23"/>
    <p:sldId id="269" r:id="rId24"/>
    <p:sldId id="270" r:id="rId25"/>
    <p:sldId id="271" r:id="rId26"/>
    <p:sldId id="274" r:id="rId27"/>
    <p:sldId id="26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1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s-ES" altLang="en-US"/>
              <a:t>Programa de Charlas Para el Año 2006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F15D1C1-5211-480F-8FEA-DBA60EDC8137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s-E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65CD6E7-CBEF-40E7-8C2F-019EC827B51A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D71B9-9F4D-4CD4-923E-0FD11539539E}" type="slidenum">
              <a:rPr lang="es-ES" altLang="en-US"/>
              <a:pPr/>
              <a:t>1</a:t>
            </a:fld>
            <a:endParaRPr lang="es-ES" alt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2975-F845-4A77-9F9F-D512258E0890}" type="slidenum">
              <a:rPr lang="es-ES" altLang="en-US"/>
              <a:pPr/>
              <a:t>2</a:t>
            </a:fld>
            <a:endParaRPr lang="es-ES" alt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F936D-28D8-496A-8763-F66A46C262DE}" type="slidenum">
              <a:rPr lang="es-ES" altLang="en-US"/>
              <a:pPr/>
              <a:t>5</a:t>
            </a:fld>
            <a:endParaRPr lang="es-ES" alt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80CE3-689C-43EF-92B2-6B523263F5D5}" type="slidenum">
              <a:rPr lang="es-ES" altLang="en-US"/>
              <a:pPr/>
              <a:t>6</a:t>
            </a:fld>
            <a:endParaRPr lang="es-ES" alt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BEA74-739F-45A9-BE1C-FFEE8FAF7168}" type="slidenum">
              <a:rPr lang="es-ES" altLang="en-US"/>
              <a:pPr/>
              <a:t>10</a:t>
            </a:fld>
            <a:endParaRPr lang="es-ES" alt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B8005-C627-4DF6-AFA0-9F4BF0B3CB62}" type="slidenum">
              <a:rPr lang="es-ES" altLang="en-US"/>
              <a:pPr/>
              <a:t>13</a:t>
            </a:fld>
            <a:endParaRPr lang="es-ES" alt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91FB4-26CC-4868-A777-EB580E091C80}" type="slidenum">
              <a:rPr lang="es-ES" altLang="en-US"/>
              <a:pPr/>
              <a:t>27</a:t>
            </a:fld>
            <a:endParaRPr lang="es-ES" alt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861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4130F5-9DD1-4FAA-B5A6-DEE5D01C09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90A05BB-249D-4947-8471-03A227F727E3}" type="datetime1">
              <a:rPr lang="es-ES" altLang="en-US"/>
              <a:pPr/>
              <a:t>05/12/2021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0AB97-823E-48B2-A7DA-4CD955643EB2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98ED-DBBC-4340-AAF8-426350188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39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B6DA3C-37AF-4624-A06B-CE7535EF3606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48E9C-D7DD-431F-B9A0-21EE538CB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9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E7CF87-448D-46F7-98D7-3F4EAF40643A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4F5F5-9A04-447D-BFAA-2A74C4E05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7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95D6D-4B48-4BFC-B988-909655DE6F55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17B25-C164-4285-A4B0-42D5056C5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68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AAD3F-44BB-43EC-9AA2-603178A25044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3AC3-FC2F-4FD4-A08F-0FE155127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37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AF6AF-3876-47B7-82B9-7992130ABA51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6E2B8-603E-416B-ACB4-7C1CF88E7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86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C9F4D-225E-4ECA-A78D-D2C85669DD25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5C5E-B94B-4548-83A2-5AAD18A66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6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72A0B-403D-437E-890B-C44392A1BF3E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BDC40-23C5-4AA2-A649-768D0FB69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95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890CF-073C-4FBD-B099-99FD6054E48E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3D12E-26B1-4A5B-904A-851E588C2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63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5C889-FF34-40D0-9553-C9C56FA90EE8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557E9-77D0-4CFF-87A5-5C041F27C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4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04F32447-FE69-442F-ACF3-8726E0F3D7BB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DF8E92D-6F16-4F37-A667-EF529DAA7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E6B23B2-6794-4A8F-871B-48FB78E94F2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539D272A-2846-4056-83CD-CF5027132A60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altLang="en-US" dirty="0"/>
              <a:t>El </a:t>
            </a:r>
            <a:r>
              <a:rPr lang="es-ES" altLang="en-US" dirty="0"/>
              <a:t>Programa </a:t>
            </a:r>
            <a:r>
              <a:rPr lang="es-ES_tradnl" altLang="en-US" dirty="0"/>
              <a:t>de Charlas para </a:t>
            </a:r>
            <a:r>
              <a:rPr lang="es-ES" altLang="en-US" dirty="0"/>
              <a:t>e</a:t>
            </a:r>
            <a:r>
              <a:rPr lang="es-ES_tradnl" altLang="en-US" dirty="0"/>
              <a:t>l Desarrollo de </a:t>
            </a:r>
            <a:r>
              <a:rPr lang="es-ES_tradnl" altLang="en-US" dirty="0" smtClean="0"/>
              <a:t>Microempresas</a:t>
            </a:r>
            <a:endParaRPr lang="es-E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644900"/>
            <a:ext cx="4572000" cy="1939925"/>
          </a:xfrm>
        </p:spPr>
        <p:txBody>
          <a:bodyPr/>
          <a:lstStyle/>
          <a:p>
            <a:r>
              <a:rPr lang="es-ES_tradnl" altLang="en-US" dirty="0"/>
              <a:t>Zachary Smith</a:t>
            </a:r>
          </a:p>
          <a:p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4BD-5A74-4EB4-8866-B4FA415D6050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7609-4A4C-4828-9A9B-971BCA2DABA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_tradnl" altLang="en-US"/>
              <a:t>Organización</a:t>
            </a:r>
            <a:endParaRPr lang="es-E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altLang="en-US"/>
              <a:t>Enlistar y dar ejemplos de los recursos que es necesitan para iniciar una empresa:</a:t>
            </a:r>
          </a:p>
          <a:p>
            <a:pPr lvl="1">
              <a:lnSpc>
                <a:spcPct val="90000"/>
              </a:lnSpc>
            </a:pPr>
            <a:r>
              <a:rPr lang="es-MX" altLang="en-US"/>
              <a:t>Capital</a:t>
            </a:r>
          </a:p>
          <a:p>
            <a:pPr lvl="1">
              <a:lnSpc>
                <a:spcPct val="90000"/>
              </a:lnSpc>
            </a:pPr>
            <a:r>
              <a:rPr lang="es-MX" altLang="en-US"/>
              <a:t>material</a:t>
            </a:r>
          </a:p>
          <a:p>
            <a:pPr>
              <a:lnSpc>
                <a:spcPct val="90000"/>
              </a:lnSpc>
            </a:pPr>
            <a:r>
              <a:rPr lang="es-MX" altLang="en-US"/>
              <a:t>Enumerar los costos involucrados en la iniciación de una empresa (por ejemplo: capital, renta, salarios, intereses, etc.)</a:t>
            </a:r>
            <a:endParaRPr lang="es-E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0888-3184-4F73-BA1F-BB04CF3AD68A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026C-6CAF-4B14-92FD-9BCAE825601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Organización (2)</a:t>
            </a:r>
            <a:endParaRPr lang="es-E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/>
              <a:t>Identificar las razones o “incentivos” para iniciar una empresa</a:t>
            </a:r>
          </a:p>
          <a:p>
            <a:r>
              <a:rPr lang="es-MX" altLang="en-US"/>
              <a:t>Describir los diferentes tipos de gerentes de una empresa</a:t>
            </a:r>
          </a:p>
          <a:p>
            <a:r>
              <a:rPr lang="es-MX" altLang="en-US"/>
              <a:t>Describir la importancia de la educación en la preparación de los futuros dueños, gerentes, directores, socios y empleados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9D0B-F79C-4E19-B620-65ED888C63AB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C44D-E48C-457C-9C6D-CB2E358DDEB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Organización (3)</a:t>
            </a:r>
            <a:endParaRPr lang="es-E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/>
              <a:t>Dar ejemplos de los tipos de decisiones que toman los dueños, gerentes, o socios en las empresas</a:t>
            </a:r>
          </a:p>
          <a:p>
            <a:r>
              <a:rPr lang="es-MX" altLang="en-US"/>
              <a:t>Conocer y comentar las formas más comunes en que se puede organizar una empresa (persona física, persona moral o jurídica y la sociedad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2C39-ACA1-4742-B210-2A9AE72BF0FF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92EC-8BB1-4D30-9EAE-C066551B5B6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Producción</a:t>
            </a:r>
            <a:endParaRPr lang="es-E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Explicar cuáles son los factores que afectan la planificación de la producción</a:t>
            </a:r>
          </a:p>
          <a:p>
            <a:r>
              <a:rPr lang="es-ES_tradnl" altLang="en-US"/>
              <a:t>La relación entre Precio/ Tiempo/ Calidad en producción.</a:t>
            </a:r>
          </a:p>
          <a:p>
            <a:r>
              <a:rPr lang="es-ES_tradnl" altLang="en-US"/>
              <a:t>Comparar los métodos de producción en serie unitaria</a:t>
            </a:r>
          </a:p>
          <a:p>
            <a:pPr>
              <a:buFontTx/>
              <a:buNone/>
            </a:pPr>
            <a:r>
              <a:rPr lang="es-ES" altLang="en-US"/>
              <a:t>	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8054-50D3-4DFF-9924-6026B253CB4C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0475-1DE9-45B8-8E74-13AAB7C8E51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Producción (2)</a:t>
            </a:r>
            <a:endParaRPr lang="es-E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Calcular la productividad de los trabajadores</a:t>
            </a:r>
          </a:p>
          <a:p>
            <a:r>
              <a:rPr lang="es-ES_tradnl" altLang="en-US"/>
              <a:t>Definir varios conceptos importantes relacionadas con la producción (por ejemplo: línea de ensamble, división del trabajo, control de calidad, partes intercambiables, etc.)</a:t>
            </a:r>
          </a:p>
          <a:p>
            <a:pPr>
              <a:buFontTx/>
              <a:buNone/>
            </a:pP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2292-195E-4DD7-9990-E6EC631B4E32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7819-C898-4102-ADDF-44001CAF009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Producción (3)</a:t>
            </a:r>
            <a:endParaRPr lang="es-E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Explicar cuál es el efectivo que causan las decisiones de los directivos en la productividad de los empleados</a:t>
            </a:r>
          </a:p>
          <a:p>
            <a:r>
              <a:rPr lang="es-ES_tradnl" altLang="en-US"/>
              <a:t>Explicar por qué es importante que tengan un producto o servicio de calidad.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878C-591E-46AC-A1DE-88A109185214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B31F-1277-40A3-85CE-C631BC9D65A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Registros/ Contabilidad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Identificar las razones para mantener un registro contable:</a:t>
            </a:r>
          </a:p>
          <a:p>
            <a:pPr lvl="1"/>
            <a:r>
              <a:rPr lang="es-ES_tradnl" altLang="en-US"/>
              <a:t>Controlar su dinero</a:t>
            </a:r>
          </a:p>
          <a:p>
            <a:pPr lvl="1"/>
            <a:r>
              <a:rPr lang="es-ES_tradnl" altLang="en-US"/>
              <a:t>Demostrar la rentabilidad de su negocio</a:t>
            </a:r>
          </a:p>
          <a:p>
            <a:pPr lvl="1"/>
            <a:r>
              <a:rPr lang="es-ES_tradnl" altLang="en-US"/>
              <a:t>Mostrar a otros la rentabilidad de su negocio</a:t>
            </a:r>
          </a:p>
          <a:p>
            <a:pPr lvl="1"/>
            <a:r>
              <a:rPr lang="es-ES_tradnl" altLang="en-US"/>
              <a:t>Planificar para el futuro</a:t>
            </a:r>
          </a:p>
          <a:p>
            <a:endParaRPr lang="es-ES_tradnl" altLang="en-US"/>
          </a:p>
          <a:p>
            <a:pPr>
              <a:buFontTx/>
              <a:buNone/>
            </a:pP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F122-4972-49BD-BE2D-7B6398D8DB87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BB5-EE74-4C89-809C-34444BB47D2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Registros/ Contabilidad (2)</a:t>
            </a:r>
            <a:endParaRPr lang="es-E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Identificar a otros usos de un registro contable. Por ejemplo:</a:t>
            </a:r>
          </a:p>
          <a:p>
            <a:pPr lvl="1"/>
            <a:r>
              <a:rPr lang="es-ES_tradnl" altLang="en-US"/>
              <a:t>Analizar sus ventas</a:t>
            </a:r>
          </a:p>
          <a:p>
            <a:pPr lvl="1"/>
            <a:r>
              <a:rPr lang="es-ES_tradnl" altLang="en-US"/>
              <a:t>Analizar sus gastos</a:t>
            </a:r>
          </a:p>
          <a:p>
            <a:pPr lvl="1"/>
            <a:r>
              <a:rPr lang="es-ES_tradnl" altLang="en-US"/>
              <a:t>Analizar sus ganancias</a:t>
            </a:r>
          </a:p>
          <a:p>
            <a:r>
              <a:rPr lang="es-ES_tradnl" altLang="en-US"/>
              <a:t>Dar ejemplos de los gastos de un negocio.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8985-BDE5-4495-9FAF-CD508145EAE9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D87-A63F-4B6D-82CC-3237337F7AC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Registros/ Contabilidad (3)</a:t>
            </a:r>
            <a:endParaRPr lang="es-E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Explicar cuales son costos fijos y costos variables</a:t>
            </a:r>
          </a:p>
          <a:p>
            <a:r>
              <a:rPr lang="es-ES_tradnl" altLang="en-US"/>
              <a:t>Como mantener una registro contable sencillo</a:t>
            </a:r>
          </a:p>
          <a:p>
            <a:r>
              <a:rPr lang="es-ES_tradnl" altLang="en-US"/>
              <a:t>Como calcular el punto de equilibrio </a:t>
            </a:r>
          </a:p>
          <a:p>
            <a:r>
              <a:rPr lang="es-ES_tradnl" altLang="en-US"/>
              <a:t>Ellos pueden explicar y calcular el interés simple por préstamos.</a:t>
            </a:r>
          </a:p>
          <a:p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68A5-7F59-4D01-B066-44DBF95EA462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FCA2-3C0B-43AF-B4E0-48B4CC553A7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Mercadotecnia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 sz="2800"/>
              <a:t>Definir el concepto de mercadotecnia</a:t>
            </a:r>
          </a:p>
          <a:p>
            <a:r>
              <a:rPr lang="es-ES_tradnl" altLang="en-US" sz="2800"/>
              <a:t>Identificar las 4 P de mercadotecnia</a:t>
            </a:r>
          </a:p>
          <a:p>
            <a:r>
              <a:rPr lang="es-ES_tradnl" altLang="en-US" sz="2800"/>
              <a:t>Dar ejemplos de actividades de mercadotecnia</a:t>
            </a:r>
          </a:p>
          <a:p>
            <a:r>
              <a:rPr lang="es-ES_tradnl" altLang="en-US" sz="2800"/>
              <a:t>Identificar la estrategia publicitaria de un anuncio</a:t>
            </a:r>
          </a:p>
          <a:p>
            <a:r>
              <a:rPr lang="es-ES_tradnl" altLang="en-US" sz="2800"/>
              <a:t>Enlistar y describir los pasos de una presentación de venta efectiva</a:t>
            </a:r>
            <a:endParaRPr lang="es-E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9A4-EABE-47F1-A30A-C53315B4BC88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934E-DAEA-4C25-9E96-0CAF37A68E9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Introducción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Para informarles de que tengo para ofrecer  </a:t>
            </a:r>
          </a:p>
          <a:p>
            <a:r>
              <a:rPr lang="es-ES_tradnl" altLang="en-US"/>
              <a:t>Mostrar unos temas que quiero presentarles este año.</a:t>
            </a:r>
          </a:p>
          <a:p>
            <a:r>
              <a:rPr lang="es-ES_tradnl" altLang="en-US"/>
              <a:t>Explicar el significado de estos temas para Uds.</a:t>
            </a:r>
          </a:p>
          <a:p>
            <a:pPr>
              <a:buFontTx/>
              <a:buNone/>
            </a:pPr>
            <a:endParaRPr lang="es-E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A453-64E9-4BD7-BD4F-C4B55274C23B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ADD3-9B71-4606-B47C-BE5DCC2609F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Equipos, Liderazgo, Metas, y Entrevistas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n-US"/>
              <a:t>Enlistar algunas de las características de un buen líder</a:t>
            </a:r>
          </a:p>
          <a:p>
            <a:pPr>
              <a:lnSpc>
                <a:spcPct val="90000"/>
              </a:lnSpc>
            </a:pPr>
            <a:r>
              <a:rPr lang="es-ES_tradnl" altLang="en-US"/>
              <a:t>Discutir la importancia de trabajar en equipo</a:t>
            </a:r>
          </a:p>
          <a:p>
            <a:pPr>
              <a:lnSpc>
                <a:spcPct val="90000"/>
              </a:lnSpc>
            </a:pPr>
            <a:r>
              <a:rPr lang="es-ES_tradnl" altLang="en-US"/>
              <a:t>Enlistar las dos partes de una meta </a:t>
            </a:r>
          </a:p>
          <a:p>
            <a:pPr>
              <a:lnSpc>
                <a:spcPct val="90000"/>
              </a:lnSpc>
            </a:pPr>
            <a:r>
              <a:rPr lang="es-ES_tradnl" altLang="en-US"/>
              <a:t>Discutir la importancia de una buena comunicación en una empresa</a:t>
            </a:r>
          </a:p>
          <a:p>
            <a:pPr>
              <a:lnSpc>
                <a:spcPct val="90000"/>
              </a:lnSpc>
            </a:pP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D5B-5C36-4E7F-899E-1B08037300AE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F01-05A5-42BB-AEAB-677A45C1A97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Equipos, Liderazgo, Metas, y Entrevistas</a:t>
            </a:r>
            <a:endParaRPr lang="es-E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 sz="2800"/>
              <a:t>Enlistar las características que, por lo general, los dueños, buscan en la gente que contratan (por ejemplo: puntualidad, honestidad, confiabilidad) y en particular, algunas cualidades especificas que deben de poseer los candidatos acorde al puesto que van a desempañar</a:t>
            </a:r>
          </a:p>
          <a:p>
            <a:r>
              <a:rPr lang="es-ES_tradnl" altLang="en-US" sz="2800"/>
              <a:t>Mencionar algunos de los pasos necesarios para tener una buena entrevista de solicitud</a:t>
            </a:r>
            <a:endParaRPr lang="es-E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A49F-7746-4058-8076-0BCF9020FAD9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6DD-DF73-4545-B9F5-77F701F147F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Estudios de Factibilidad (EN PRACTICA)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8088312" cy="432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n-US" sz="2400"/>
              <a:t>Vamos a participar en un estudio lo cual que podemos utilizar lo que aprendimos</a:t>
            </a:r>
          </a:p>
          <a:p>
            <a:pPr>
              <a:lnSpc>
                <a:spcPct val="90000"/>
              </a:lnSpc>
            </a:pPr>
            <a:r>
              <a:rPr lang="es-ES" altLang="en-US" sz="2400" b="1">
                <a:cs typeface="Times New Roman" panose="02020603050405020304" pitchFamily="18" charset="0"/>
              </a:rPr>
              <a:t>Los seis pasos para un estudio de factibilidad:</a:t>
            </a:r>
            <a:endParaRPr lang="es-ES" altLang="en-US" sz="240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altLang="en-US" sz="2400" b="1"/>
              <a:t>Escoger un servicio o producto para vender</a:t>
            </a:r>
            <a:endParaRPr lang="es-E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altLang="en-US" sz="2400" b="1"/>
              <a:t>Hacer un estudio del mercado</a:t>
            </a:r>
            <a:endParaRPr lang="es-E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altLang="en-US" sz="2400" b="1"/>
              <a:t>Determinar cómo operará el negocio</a:t>
            </a:r>
            <a:endParaRPr lang="es-E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altLang="en-US" sz="2400" b="1"/>
              <a:t>Calcular las inversiones y costos del negocio</a:t>
            </a:r>
            <a:endParaRPr lang="es-E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altLang="en-US" sz="2400" b="1"/>
              <a:t>Calcular el precio de nuestro producto</a:t>
            </a:r>
            <a:endParaRPr lang="es-E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" altLang="en-US" sz="2400" b="1"/>
              <a:t>Calcular la rentabilidad y decidir: ¿Es el negocio una Buena Idea? </a:t>
            </a:r>
            <a:endParaRPr lang="es-E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s-E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D3C-0207-4CE0-A77F-A822A629877E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EF0-8669-4921-8D1D-393CC850028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Valores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Convocar la importancia de valores en la vida</a:t>
            </a:r>
          </a:p>
          <a:p>
            <a:r>
              <a:rPr lang="es-ES_tradnl" altLang="en-US"/>
              <a:t>Identificar sus valores</a:t>
            </a:r>
          </a:p>
          <a:p>
            <a:r>
              <a:rPr lang="es-ES_tradnl" altLang="en-US"/>
              <a:t>Sentirse cómodos hablando de sus valores </a:t>
            </a:r>
          </a:p>
          <a:p>
            <a:r>
              <a:rPr lang="es-ES_tradnl" altLang="en-US"/>
              <a:t>Comportarse de acuerdo con sus valores 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B4F-59CA-4897-94F4-D15190B49C76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7BB7-09A3-418F-BAE3-B977DC6592F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Comunicación Interpersonal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 sz="2800"/>
              <a:t>Saber lo que es una comunicación efectiva.</a:t>
            </a:r>
          </a:p>
          <a:p>
            <a:r>
              <a:rPr lang="es-ES_tradnl" altLang="en-US" sz="2800"/>
              <a:t>Comprender la importancia de la comunicación efectiva en todas nuestras relaciones: con la familia, amigos y la gente con quien trabajamos</a:t>
            </a:r>
          </a:p>
          <a:p>
            <a:r>
              <a:rPr lang="es-ES_tradnl" altLang="en-US" sz="2800"/>
              <a:t>Practicar técnicas para la comunicación efectiva</a:t>
            </a:r>
          </a:p>
          <a:p>
            <a:r>
              <a:rPr lang="es-ES_tradnl" altLang="en-US" sz="2800"/>
              <a:t>Identificar los obstáculos a la buena comunicación </a:t>
            </a:r>
            <a:endParaRPr lang="es-E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1E3-97EB-437A-9851-B5CA4E5CB2C8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5809-89A9-4981-A4DA-1C662089F56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Resolución de Conflictos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Orientar a los miembros de la caja a resolver sus problemas internos en el seno de la agrupación, siguiendo un procedimiento de identificación del problema principal y de su solución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5F31-EDD8-4249-B22A-CFAC013D1C4C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D33-FA53-416E-AFF4-22F749D2920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Cronograma de Progreso</a:t>
            </a:r>
            <a:endParaRPr lang="es-E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4-6 meses:</a:t>
            </a:r>
          </a:p>
          <a:p>
            <a:pPr lvl="1"/>
            <a:r>
              <a:rPr lang="es-ES_tradnl" altLang="en-US"/>
              <a:t>Lluvias de ideas para proyectos </a:t>
            </a:r>
          </a:p>
          <a:p>
            <a:pPr lvl="1"/>
            <a:r>
              <a:rPr lang="es-ES_tradnl" altLang="en-US"/>
              <a:t>Estudios de factibilidad </a:t>
            </a:r>
          </a:p>
          <a:p>
            <a:pPr lvl="1"/>
            <a:r>
              <a:rPr lang="es-ES_tradnl" altLang="en-US"/>
              <a:t>Seleccionar un producto o servicio</a:t>
            </a:r>
          </a:p>
          <a:p>
            <a:pPr lvl="1"/>
            <a:r>
              <a:rPr lang="es-ES_tradnl" altLang="en-US"/>
              <a:t>Capacitaciones en negocios</a:t>
            </a:r>
          </a:p>
          <a:p>
            <a:pPr lvl="1"/>
            <a:endParaRPr lang="es-ES_tradnl" altLang="en-US"/>
          </a:p>
          <a:p>
            <a:r>
              <a:rPr lang="es-ES_tradnl" altLang="en-US"/>
              <a:t>6-8 meses:</a:t>
            </a:r>
          </a:p>
          <a:p>
            <a:pPr lvl="1"/>
            <a:r>
              <a:rPr lang="es-ES_tradnl" altLang="en-US"/>
              <a:t>Iniciar el negocio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0B95-B8D6-405E-9B8C-D48D09F2B818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5ECD-463F-4FE4-B297-E42FBC76AC8A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Qué significa esto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Todos estos temas son muy importantes...</a:t>
            </a:r>
          </a:p>
          <a:p>
            <a:pPr lvl="2"/>
            <a:endParaRPr lang="es-ES" altLang="en-US"/>
          </a:p>
          <a:p>
            <a:r>
              <a:rPr lang="es-ES_tradnl" altLang="en-US"/>
              <a:t>Después de aprender de estos temas, podemos avanzar a ver las posibilidades para iniciar una microempresa o forma de ingreso para la comunidad.</a:t>
            </a:r>
          </a:p>
          <a:p>
            <a:endParaRPr lang="es-E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4083-6B1D-4C2C-88C8-931865C2DF58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CE7E-7E82-4B40-A62B-9AC2C8B9BF5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El Significado</a:t>
            </a:r>
            <a:endParaRPr lang="es-E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“QUERER ES PODER”</a:t>
            </a:r>
          </a:p>
          <a:p>
            <a:pPr lvl="3"/>
            <a:r>
              <a:rPr lang="es-ES_tradnl" altLang="en-US"/>
              <a:t>¿Sí o No?</a:t>
            </a:r>
          </a:p>
          <a:p>
            <a:pPr lvl="3">
              <a:buFont typeface="Tahoma" panose="020B0604030504040204" pitchFamily="34" charset="0"/>
              <a:buNone/>
            </a:pPr>
            <a:endParaRPr lang="es-ES_tradnl" altLang="en-US"/>
          </a:p>
          <a:p>
            <a:pPr lvl="3"/>
            <a:endParaRPr lang="es-ES_tradnl" altLang="en-US"/>
          </a:p>
          <a:p>
            <a:pPr lvl="3"/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F86-5076-414E-82A8-33B9BD557A45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A06-F0DD-404C-819D-DA1F7777625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¿Querer Es Poder?</a:t>
            </a:r>
            <a:endParaRPr lang="es-E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n-US"/>
              <a:t>¿Y si yo quisiera saltar en un río, pero no sé como nadar, qué me pasaría?</a:t>
            </a:r>
          </a:p>
          <a:p>
            <a:pPr lvl="3"/>
            <a:r>
              <a:rPr lang="es-ES_tradnl" altLang="en-US"/>
              <a:t>Me ahogaría</a:t>
            </a:r>
          </a:p>
          <a:p>
            <a:r>
              <a:rPr lang="es-ES_tradnl" altLang="en-US"/>
              <a:t>Antes de todo, necesito que aprender como nadar y practicar antes de tener el poder a disfrutar el río.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B82D-CEE4-443E-BFB3-228DAB226457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882F-2B86-4AC1-A489-A61527AE85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Temas de discusión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6705600" cy="2362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Ahorros y Estudios de Factibilidad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Organización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Producción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Registros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Mercadotecnia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Equipos, Liderazgo, Metas, y Entrevistas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Estudios de Factibilidad (EN PRACTICA)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Valores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 Comunicación Interpersonal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s-ES_tradnl" altLang="en-US" sz="2800"/>
              <a:t>Resolución de Conflictos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_tradnl" altLang="en-US" sz="2800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s-ES" altLang="en-US" sz="28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ACFC-AE72-4587-8882-1109509B5581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9793-7EEF-4345-8771-3133E04923C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_tradnl" altLang="en-US"/>
              <a:t>Ahorros y Estudios de Factibilidad</a:t>
            </a:r>
            <a:endParaRPr lang="es-E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sz="2800"/>
              <a:t>Conocer la importancia de los ahorros</a:t>
            </a:r>
          </a:p>
          <a:p>
            <a:r>
              <a:rPr lang="es-MX" altLang="en-US" sz="2800"/>
              <a:t>Identificar la razón para ganar y ahorrar dinero es cumplir una meta:</a:t>
            </a:r>
          </a:p>
          <a:p>
            <a:pPr lvl="1"/>
            <a:r>
              <a:rPr lang="es-MX" altLang="en-US" sz="2400"/>
              <a:t>Para mejorar su vida, la vida de su familia, y de su comunidad, o empezar un negocio pequeño.</a:t>
            </a:r>
          </a:p>
          <a:p>
            <a:pPr lvl="1"/>
            <a:r>
              <a:rPr lang="es-MX" altLang="en-US" sz="2400"/>
              <a:t>Es un vehiculo para alcanzar las metas.</a:t>
            </a:r>
          </a:p>
          <a:p>
            <a:pPr lvl="1"/>
            <a:endParaRPr lang="es-MX" altLang="en-US" sz="2400"/>
          </a:p>
          <a:p>
            <a:pPr lvl="1">
              <a:buFont typeface="Tahoma" panose="020B0604030504040204" pitchFamily="34" charset="0"/>
              <a:buNone/>
            </a:pPr>
            <a:endParaRPr lang="es-MX" altLang="en-US" sz="2400"/>
          </a:p>
          <a:p>
            <a:pPr lvl="1">
              <a:buFont typeface="Tahoma" panose="020B0604030504040204" pitchFamily="34" charset="0"/>
              <a:buNone/>
            </a:pPr>
            <a:r>
              <a:rPr lang="es-MX" altLang="en-US" sz="2400"/>
              <a:t> </a:t>
            </a:r>
            <a:endParaRPr lang="es-ES" alt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61A5-FCE0-42A6-8D25-F838526C1788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01B-148D-4F00-B449-6409703F89C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Ahorros y Estudios de Factibilidad (2)</a:t>
            </a:r>
            <a:endParaRPr lang="es-E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/>
              <a:t>Analizar que el dinero para el negocio empieza con ahorros.</a:t>
            </a:r>
          </a:p>
          <a:p>
            <a:r>
              <a:rPr lang="es-MX" altLang="en-US"/>
              <a:t>Identificar las razones para hacer un estudio de factibilidad antes de iniciar un negocio para:</a:t>
            </a:r>
          </a:p>
          <a:p>
            <a:pPr lvl="1"/>
            <a:r>
              <a:rPr lang="es-MX" altLang="en-US"/>
              <a:t>Evitar un fracaso</a:t>
            </a:r>
          </a:p>
          <a:p>
            <a:pPr lvl="1"/>
            <a:r>
              <a:rPr lang="es-MX" altLang="en-US"/>
              <a:t>Conocer y disminuir los riesgos</a:t>
            </a:r>
          </a:p>
          <a:p>
            <a:pPr lvl="1"/>
            <a:r>
              <a:rPr lang="es-MX" altLang="en-US"/>
              <a:t>Asegurar el valor del trabajo</a:t>
            </a:r>
          </a:p>
          <a:p>
            <a:pPr lvl="1"/>
            <a:endParaRPr lang="es-MX" altLang="en-US"/>
          </a:p>
          <a:p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7F63-3F52-4C9F-9CF0-846B0E7CD046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4F6F-E17F-423F-BE59-2F7C6A13F9F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Ahorros y Estudios de Factibilidad (3)</a:t>
            </a:r>
            <a:endParaRPr lang="es-E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sz="2800"/>
              <a:t>Enumerar las necesidades de la empresa antes de iniciar un negocio:</a:t>
            </a:r>
          </a:p>
          <a:p>
            <a:pPr lvl="1"/>
            <a:r>
              <a:rPr lang="es-MX" altLang="en-US" sz="2400"/>
              <a:t>Los materiales para hacer el producto</a:t>
            </a:r>
          </a:p>
          <a:p>
            <a:pPr lvl="1"/>
            <a:r>
              <a:rPr lang="es-MX" altLang="en-US" sz="2400"/>
              <a:t>El equipo necesario</a:t>
            </a:r>
          </a:p>
          <a:p>
            <a:pPr lvl="1"/>
            <a:r>
              <a:rPr lang="es-MX" altLang="en-US" sz="2400"/>
              <a:t>Cómo hacer el producto (procedimiento)</a:t>
            </a:r>
          </a:p>
          <a:p>
            <a:pPr lvl="1"/>
            <a:r>
              <a:rPr lang="es-MX" altLang="en-US" sz="2400"/>
              <a:t>Cuáles son los costos</a:t>
            </a:r>
          </a:p>
          <a:p>
            <a:pPr lvl="1"/>
            <a:r>
              <a:rPr lang="es-MX" altLang="en-US" sz="2400"/>
              <a:t>Identificación de la competencia</a:t>
            </a:r>
          </a:p>
          <a:p>
            <a:pPr lvl="1"/>
            <a:r>
              <a:rPr lang="es-MX" altLang="en-US" sz="2400"/>
              <a:t>Evaluación de las ventas de la competencia</a:t>
            </a:r>
          </a:p>
          <a:p>
            <a:pPr lvl="1"/>
            <a:endParaRPr lang="es-MX" altLang="en-US" sz="2400"/>
          </a:p>
          <a:p>
            <a:endParaRPr lang="es-E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C83A-DEFF-46CA-8316-18FB237132F4}" type="datetime1">
              <a:rPr lang="es-ES" altLang="en-US"/>
              <a:pPr/>
              <a:t>05/12/2021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26D-9245-433F-ACCF-35C91456995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Ahorros y Estudios de Factibilidad (4)</a:t>
            </a:r>
            <a:endParaRPr lang="es-ES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/>
              <a:t>Darse cuenta que es posible calcular el potencial de ganancia antes de empezar un negocio.</a:t>
            </a:r>
          </a:p>
          <a:p>
            <a:r>
              <a:rPr lang="es-MX" altLang="en-US"/>
              <a:t>Enfatizar la importancia de empezar una empresa con un grupo de personas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231</TotalTime>
  <Words>1119</Words>
  <Application>Microsoft Office PowerPoint</Application>
  <PresentationFormat>On-screen Show (4:3)</PresentationFormat>
  <Paragraphs>199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Tahoma</vt:lpstr>
      <vt:lpstr>Arial</vt:lpstr>
      <vt:lpstr>Wingdings</vt:lpstr>
      <vt:lpstr>Ocean</vt:lpstr>
      <vt:lpstr>El Programa de Charlas para el Desarrollo de Microempresas</vt:lpstr>
      <vt:lpstr>Introducción</vt:lpstr>
      <vt:lpstr>El Significado</vt:lpstr>
      <vt:lpstr>¿Querer Es Poder?</vt:lpstr>
      <vt:lpstr>Temas de discusión</vt:lpstr>
      <vt:lpstr>Ahorros y Estudios de Factibilidad</vt:lpstr>
      <vt:lpstr>Ahorros y Estudios de Factibilidad (2)</vt:lpstr>
      <vt:lpstr>Ahorros y Estudios de Factibilidad (3)</vt:lpstr>
      <vt:lpstr>Ahorros y Estudios de Factibilidad (4)</vt:lpstr>
      <vt:lpstr>Organización</vt:lpstr>
      <vt:lpstr>Organización (2)</vt:lpstr>
      <vt:lpstr>Organización (3)</vt:lpstr>
      <vt:lpstr>Producción</vt:lpstr>
      <vt:lpstr>Producción (2)</vt:lpstr>
      <vt:lpstr>Producción (3)</vt:lpstr>
      <vt:lpstr>Registros/ Contabilidad</vt:lpstr>
      <vt:lpstr>Registros/ Contabilidad (2)</vt:lpstr>
      <vt:lpstr>Registros/ Contabilidad (3)</vt:lpstr>
      <vt:lpstr>Mercadotecnia</vt:lpstr>
      <vt:lpstr>Equipos, Liderazgo, Metas, y Entrevistas</vt:lpstr>
      <vt:lpstr>Equipos, Liderazgo, Metas, y Entrevistas</vt:lpstr>
      <vt:lpstr>Estudios de Factibilidad (EN PRACTICA)</vt:lpstr>
      <vt:lpstr>Valores</vt:lpstr>
      <vt:lpstr>Comunicación Interpersonal</vt:lpstr>
      <vt:lpstr>Resolución de Conflictos</vt:lpstr>
      <vt:lpstr>Cronograma de Progreso</vt:lpstr>
      <vt:lpstr>Qué significa esto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ZSmith4</dc:creator>
  <cp:lastModifiedBy>Zachary Smith</cp:lastModifiedBy>
  <cp:revision>15</cp:revision>
  <cp:lastPrinted>1601-01-01T00:00:00Z</cp:lastPrinted>
  <dcterms:created xsi:type="dcterms:W3CDTF">1601-01-01T00:00:00Z</dcterms:created>
  <dcterms:modified xsi:type="dcterms:W3CDTF">2021-12-05T22:56:06Z</dcterms:modified>
</cp:coreProperties>
</file>