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81" r:id="rId5"/>
    <p:sldId id="334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35" r:id="rId25"/>
    <p:sldId id="336" r:id="rId26"/>
    <p:sldId id="337" r:id="rId27"/>
    <p:sldId id="338" r:id="rId28"/>
    <p:sldId id="339" r:id="rId29"/>
    <p:sldId id="322" r:id="rId30"/>
    <p:sldId id="340" r:id="rId31"/>
    <p:sldId id="341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55"/>
    <a:srgbClr val="005E4F"/>
    <a:srgbClr val="B2D23E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1267DB1-3493-46D4-AA44-5FDEBE9B07D0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3B896E63-DF5E-3E47-BC18-EF55745D7A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7DEE9420-E741-4FAC-B649-914569B943B0}" type="datetime1">
              <a:rPr lang="en-US" smtClean="0"/>
              <a:t>8/12/2021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699E6500-E3FA-41E7-AA13-B608582A99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787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nsion 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Gobold" panose="02000500000000000000" pitchFamily="2" charset="0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3749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aseline="0">
                <a:latin typeface="Raleway" panose="020B0503030101060003" pitchFamily="34" charset="0"/>
              </a:defRPr>
            </a:lvl1pPr>
            <a:lvl2pPr>
              <a:defRPr sz="1400" baseline="0">
                <a:latin typeface="Raleway" panose="020B0503030101060003" pitchFamily="34" charset="0"/>
              </a:defRPr>
            </a:lvl2pPr>
            <a:lvl3pPr>
              <a:defRPr sz="1200" baseline="0">
                <a:latin typeface="Raleway" panose="020B0503030101060003" pitchFamily="34" charset="0"/>
              </a:defRPr>
            </a:lvl3pPr>
            <a:lvl4pPr>
              <a:defRPr sz="1000" baseline="0">
                <a:latin typeface="Raleway" panose="020B0503030101060003" pitchFamily="34" charset="0"/>
              </a:defRPr>
            </a:lvl4pPr>
            <a:lvl5pPr>
              <a:defRPr sz="800" baseline="0"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746" y="6131333"/>
            <a:ext cx="223108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496" y="2637692"/>
            <a:ext cx="5216535" cy="1266796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60578" y="2637692"/>
            <a:ext cx="3630168" cy="18583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 smtClean="0"/>
              <a:t>Click to edit text copy.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79" y="5486502"/>
            <a:ext cx="3541249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74302"/>
            <a:ext cx="12192000" cy="1509395"/>
          </a:xfrm>
        </p:spPr>
        <p:txBody>
          <a:bodyPr>
            <a:noAutofit/>
          </a:bodyPr>
          <a:lstStyle>
            <a:lvl1pPr algn="ctr">
              <a:defRPr sz="14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788036" y="189023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788036" y="4806461"/>
            <a:ext cx="615929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441" y="5763030"/>
            <a:ext cx="3400442" cy="8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557561" y="1629631"/>
            <a:ext cx="53637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  <a:t>University </a:t>
            </a:r>
            <a:br>
              <a:rPr lang="en-US" sz="7000" b="1" i="0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7000" b="1" i="0" baseline="0" dirty="0" smtClean="0">
                <a:solidFill>
                  <a:schemeClr val="bg1"/>
                </a:solidFill>
                <a:latin typeface="Times New Roman" charset="0"/>
              </a:rPr>
              <a:t>of Vermont</a:t>
            </a:r>
            <a:endParaRPr lang="en-US" sz="7000" b="1" i="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57561" y="4605453"/>
            <a:ext cx="3267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baseline="0" dirty="0" smtClean="0">
                <a:solidFill>
                  <a:schemeClr val="bg1"/>
                </a:solidFill>
                <a:latin typeface="Tahoma" charset="0"/>
              </a:rPr>
              <a:t>Since 1791</a:t>
            </a:r>
            <a:endParaRPr lang="en-US" sz="2000" b="0" i="0" baseline="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35618" y="4137103"/>
            <a:ext cx="646771" cy="198609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Gobold" panose="02000500000000000000" pitchFamily="2" charset="0"/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573024" y="2291969"/>
            <a:ext cx="10515600" cy="3669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aseline="0">
                <a:latin typeface="Raleway" panose="020B0503030101060003" pitchFamily="34" charset="0"/>
              </a:defRPr>
            </a:lvl1pPr>
            <a:lvl2pPr>
              <a:defRPr sz="1400" baseline="0">
                <a:latin typeface="Raleway" panose="020B0503030101060003" pitchFamily="34" charset="0"/>
              </a:defRPr>
            </a:lvl2pPr>
            <a:lvl3pPr>
              <a:defRPr sz="1000">
                <a:latin typeface="Raleway" panose="020B0503030101060003" pitchFamily="34" charset="0"/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DFBD-8C60-4CC8-BE6D-F60A1216DF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17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63000" r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3024" y="8314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2291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713" r:id="rId4"/>
    <p:sldLayoutId id="2147483654" r:id="rId5"/>
    <p:sldLayoutId id="214748371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rgbClr val="007155"/>
          </a:solidFill>
          <a:latin typeface="Times New Roman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400"/>
        </a:spcAft>
        <a:buFont typeface="Arial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5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spcAft>
          <a:spcPts val="400"/>
        </a:spcAft>
        <a:buFont typeface="Arial"/>
        <a:buChar char="•"/>
        <a:defRPr sz="1200" kern="1200" baseline="0">
          <a:solidFill>
            <a:schemeClr val="tx1">
              <a:lumMod val="75000"/>
              <a:lumOff val="25000"/>
            </a:schemeClr>
          </a:solidFill>
          <a:latin typeface="Tahoma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0" y="5271912"/>
            <a:ext cx="37930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Raleway" panose="020B0503030101060003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95" y="3022262"/>
            <a:ext cx="3200400" cy="8001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15052" y="1778602"/>
            <a:ext cx="5961057" cy="2043760"/>
          </a:xfrm>
        </p:spPr>
        <p:txBody>
          <a:bodyPr anchor="t">
            <a:normAutofit fontScale="90000"/>
          </a:bodyPr>
          <a:lstStyle/>
          <a:p>
            <a:r>
              <a:rPr lang="en-US" sz="8000" dirty="0" smtClean="0">
                <a:latin typeface="Raleway" panose="020B0503030101060003"/>
              </a:rPr>
              <a:t>Los </a:t>
            </a:r>
            <a:r>
              <a:rPr lang="en-US" sz="8000" dirty="0" err="1" smtClean="0">
                <a:latin typeface="Raleway" panose="020B0503030101060003"/>
              </a:rPr>
              <a:t>Elementos</a:t>
            </a:r>
            <a:r>
              <a:rPr lang="en-US" sz="8000" dirty="0" smtClean="0">
                <a:latin typeface="Raleway" panose="020B0503030101060003"/>
              </a:rPr>
              <a:t> de </a:t>
            </a:r>
            <a:r>
              <a:rPr lang="en-US" sz="8000" dirty="0" err="1" smtClean="0">
                <a:latin typeface="Raleway" panose="020B0503030101060003"/>
              </a:rPr>
              <a:t>Emprendimiento</a:t>
            </a:r>
            <a:r>
              <a:rPr lang="en-US" sz="8000" dirty="0" smtClean="0">
                <a:latin typeface="Raleway" panose="020B0503030101060003"/>
              </a:rPr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Raleway" panose="020B0503030101060003"/>
              </a:rPr>
              <a:t/>
            </a:r>
            <a:br>
              <a:rPr lang="en-US" dirty="0">
                <a:latin typeface="Raleway" panose="020B0503030101060003"/>
              </a:rPr>
            </a:br>
            <a:r>
              <a:rPr lang="en-US" sz="2400" dirty="0" smtClean="0">
                <a:latin typeface="Raleway" panose="020B0503030101060003"/>
              </a:rPr>
              <a:t>Zac Smith</a:t>
            </a:r>
            <a:br>
              <a:rPr lang="en-US" sz="2400" dirty="0" smtClean="0">
                <a:latin typeface="Raleway" panose="020B0503030101060003"/>
              </a:rPr>
            </a:br>
            <a:r>
              <a:rPr lang="en-US" sz="2400" dirty="0">
                <a:latin typeface="Raleway" panose="020B0503030101060003"/>
              </a:rPr>
              <a:t>Agricultural </a:t>
            </a:r>
            <a:r>
              <a:rPr lang="en-US" sz="2400" dirty="0" smtClean="0">
                <a:latin typeface="Raleway" panose="020B0503030101060003"/>
              </a:rPr>
              <a:t>Business Educator</a:t>
            </a:r>
            <a:br>
              <a:rPr lang="en-US" sz="2400" dirty="0" smtClean="0">
                <a:latin typeface="Raleway" panose="020B0503030101060003"/>
              </a:rPr>
            </a:br>
            <a:r>
              <a:rPr lang="en-US" sz="2400" dirty="0" smtClean="0">
                <a:latin typeface="Raleway" panose="020B0503030101060003"/>
              </a:rPr>
              <a:t/>
            </a:r>
            <a:br>
              <a:rPr lang="en-US" sz="2400" dirty="0" smtClean="0">
                <a:latin typeface="Raleway" panose="020B0503030101060003"/>
              </a:rPr>
            </a:br>
            <a:r>
              <a:rPr lang="en-US" sz="2400" dirty="0" smtClean="0">
                <a:latin typeface="Raleway" panose="020B0503030101060003"/>
              </a:rPr>
              <a:t>8/5/2021</a:t>
            </a:r>
            <a:endParaRPr lang="en-US" dirty="0">
              <a:latin typeface="Raleway" panose="020B0503030101060003"/>
            </a:endParaRPr>
          </a:p>
        </p:txBody>
      </p:sp>
    </p:spTree>
    <p:extLst>
      <p:ext uri="{BB962C8B-B14F-4D97-AF65-F5344CB8AC3E}">
        <p14:creationId xmlns:p14="http://schemas.microsoft.com/office/powerpoint/2010/main" val="22767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Lluvia</a:t>
            </a:r>
            <a:r>
              <a:rPr lang="en-US" dirty="0" smtClean="0"/>
              <a:t> de Ideas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3400" indent="-533400"/>
            <a:r>
              <a:rPr lang="es-ES" altLang="en-US" sz="3200" dirty="0"/>
              <a:t>  4. Conversar sobre todos los puntos mencionados. Pensar y sugerir ideas para hacer la lista de posibles negocios (“lluvia de ideas”). Discutir y escoger un negocio para analizarlo.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679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s-ES" altLang="en-US" dirty="0"/>
              <a:t> 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607723" y="2718262"/>
            <a:ext cx="7747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Preguntas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08508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Paso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410137" y="2248062"/>
            <a:ext cx="8413034" cy="2770482"/>
          </a:xfrm>
        </p:spPr>
        <p:txBody>
          <a:bodyPr>
            <a:normAutofit/>
          </a:bodyPr>
          <a:lstStyle/>
          <a:p>
            <a:r>
              <a:rPr lang="es-ES" altLang="en-US" sz="4400" dirty="0"/>
              <a:t>Hacer un estudio del mercado</a:t>
            </a:r>
            <a:endParaRPr lang="en-US" alt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10" y="3841952"/>
            <a:ext cx="2011854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1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Clientes</a:t>
            </a: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76085"/>
            <a:ext cx="10515600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¿Quiénes </a:t>
            </a:r>
            <a:r>
              <a:rPr lang="es-ES" altLang="en-US" sz="2800" dirty="0"/>
              <a:t>son los clientes? </a:t>
            </a:r>
            <a:r>
              <a:rPr lang="es-ES" altLang="en-US" sz="2800" dirty="0" smtClean="0"/>
              <a:t>¿Qué sabemos de ellos? </a:t>
            </a:r>
            <a:endParaRPr lang="es-ES" altLang="en-US" sz="2800" dirty="0"/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¿Tenemos </a:t>
            </a:r>
            <a:r>
              <a:rPr lang="es-ES" altLang="en-US" sz="2800" dirty="0"/>
              <a:t>un producto que los clientes quieren?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¿Dónde </a:t>
            </a:r>
            <a:r>
              <a:rPr lang="es-ES" altLang="en-US" sz="2800" dirty="0"/>
              <a:t>viven los clientes?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¿Qué </a:t>
            </a:r>
            <a:r>
              <a:rPr lang="es-ES" altLang="en-US" sz="2800" dirty="0"/>
              <a:t>ingreso tienen?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/>
              <a:t>¿Querrán ellos todavía comprar el producto o servicio en un año o en dos?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8255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Competencia</a:t>
            </a: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74013" y="2017649"/>
            <a:ext cx="10515600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¿Hay </a:t>
            </a:r>
            <a:r>
              <a:rPr lang="es-ES" altLang="en-US" sz="2800" dirty="0"/>
              <a:t>otros negocios produciendo lo que deseamos producir?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¿Hay </a:t>
            </a:r>
            <a:r>
              <a:rPr lang="es-ES" altLang="en-US" sz="2800" dirty="0"/>
              <a:t>una demanda de clientes suficientes para que haya otro negocio de esta clase?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 smtClean="0"/>
              <a:t>¿Cuál </a:t>
            </a:r>
            <a:r>
              <a:rPr lang="es-ES" altLang="en-US" sz="2800" dirty="0"/>
              <a:t>es la calidad y diseño del producto de la competencia?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/>
              <a:t>¿Por qué alguien nos compraría a nosotros en vez de a los competidores?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7134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Precio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73024" y="2291969"/>
            <a:ext cx="9925951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3200" dirty="0"/>
              <a:t>¿Qué precio pagarán los clientes para comprar nuestro producto?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3200" dirty="0" smtClean="0"/>
              <a:t>¿Cuál </a:t>
            </a:r>
            <a:r>
              <a:rPr lang="es-ES" altLang="en-US" sz="3200" dirty="0"/>
              <a:t>es el precio de la competencia?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05168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Plaza o Lugar</a:t>
            </a: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3600" dirty="0" smtClean="0"/>
              <a:t>¿Dónde </a:t>
            </a:r>
            <a:r>
              <a:rPr lang="es-ES" altLang="en-US" sz="3600" dirty="0"/>
              <a:t>irán los clientes para comprar nuestro producto?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3600" dirty="0" smtClean="0"/>
              <a:t>¿Dónde </a:t>
            </a:r>
            <a:r>
              <a:rPr lang="es-ES" altLang="en-US" sz="3600" dirty="0"/>
              <a:t>están los establecimientos de la competencia?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3600" dirty="0"/>
              <a:t>¿Vamos a vender al por mayor o menor?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46060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Promoción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73024" y="1870364"/>
            <a:ext cx="10515600" cy="4372494"/>
          </a:xfrm>
        </p:spPr>
        <p:txBody>
          <a:bodyPr>
            <a:no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¿Cómo los clientes podrían saber sobre su producto o servicio?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¿Qué tipo de promoción usa la competencia?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¿Qué tipo de exhibición usaremos? 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¿Qué tipo de exhibición usa la competencia?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¿Qué tipo de empaque usa la competencia?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 ¿Qué tipo de empaque usaremos?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¿Cuáles características deben tener </a:t>
            </a:r>
            <a:r>
              <a:rPr lang="es-ES" altLang="en-US" sz="2000" dirty="0" smtClean="0"/>
              <a:t>nuestros vendedores</a:t>
            </a:r>
            <a:r>
              <a:rPr lang="es-ES" altLang="en-US" sz="2000" dirty="0"/>
              <a:t>?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54175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 smtClean="0"/>
              <a:t>Otros Puntos para Considerar</a:t>
            </a:r>
            <a:endParaRPr lang="en-US" alt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¿Cuándo compran los clientes este producto?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 ¿Con qué frecuencia y en qué cantidad?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 ¿Qué calidad?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68617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Dia</a:t>
            </a:r>
            <a:r>
              <a:rPr lang="en-US" altLang="en-US" dirty="0" smtClean="0"/>
              <a:t> 2 - Paso </a:t>
            </a:r>
            <a:r>
              <a:rPr lang="en-US" altLang="en-US" dirty="0"/>
              <a:t>3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878122" y="2865548"/>
            <a:ext cx="10515600" cy="3749908"/>
          </a:xfrm>
        </p:spPr>
        <p:txBody>
          <a:bodyPr>
            <a:normAutofit/>
          </a:bodyPr>
          <a:lstStyle/>
          <a:p>
            <a:pPr marL="533400" indent="-533400"/>
            <a:r>
              <a:rPr lang="es-ES" altLang="en-US" sz="3600" dirty="0"/>
              <a:t>Determinar cómo operará el negocio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05892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Zachary Smith, M.B.A.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664" y="1942834"/>
            <a:ext cx="10515600" cy="208052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Raleway" panose="020B0503030101060003"/>
              </a:rPr>
              <a:t>M</a:t>
            </a:r>
            <a:r>
              <a:rPr lang="es-EC" sz="2400" dirty="0" smtClean="0">
                <a:latin typeface="Raleway" panose="020B0503030101060003"/>
                <a:cs typeface="Times New Roman" panose="02020603050405020304" pitchFamily="18" charset="0"/>
              </a:rPr>
              <a:t>á</a:t>
            </a:r>
            <a:r>
              <a:rPr lang="es-EC" sz="2400" dirty="0" smtClean="0">
                <a:latin typeface="Raleway" panose="020B0503030101060003"/>
              </a:rPr>
              <a:t>ster en Administración de Empresas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Raleway" panose="020B0503030101060003"/>
              </a:rPr>
              <a:t>Especialidad en desarrollo de empresas sostenibles.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400" dirty="0" smtClean="0">
                <a:latin typeface="Raleway" panose="020B0503030101060003"/>
              </a:rPr>
              <a:t>Ecuador, Guatemala, Vermont</a:t>
            </a:r>
          </a:p>
          <a:p>
            <a:endParaRPr lang="es-EC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/>
          <a:stretch/>
        </p:blipFill>
        <p:spPr>
          <a:xfrm>
            <a:off x="1121664" y="4297680"/>
            <a:ext cx="3285517" cy="22146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1"/>
          <a:stretch/>
        </p:blipFill>
        <p:spPr>
          <a:xfrm>
            <a:off x="5324516" y="4297680"/>
            <a:ext cx="3622749" cy="2196703"/>
          </a:xfrm>
          <a:prstGeom prst="rect">
            <a:avLst/>
          </a:prstGeom>
        </p:spPr>
      </p:pic>
      <p:pic>
        <p:nvPicPr>
          <p:cNvPr id="1026" name="Picture 2" descr="No photo description availabl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983359"/>
            <a:ext cx="2171989" cy="28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4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14835" y="2715918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4400" dirty="0"/>
              <a:t>¿Qué sabemos ya sobre el negocio, particularmente sobre el proceso de producción? </a:t>
            </a:r>
          </a:p>
        </p:txBody>
      </p:sp>
    </p:spTree>
    <p:extLst>
      <p:ext uri="{BB962C8B-B14F-4D97-AF65-F5344CB8AC3E}">
        <p14:creationId xmlns:p14="http://schemas.microsoft.com/office/powerpoint/2010/main" val="915535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56893" y="3108092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3200" dirty="0" smtClean="0"/>
              <a:t>¿</a:t>
            </a:r>
            <a:r>
              <a:rPr lang="es-ES" altLang="en-US" sz="3200" dirty="0"/>
              <a:t>Qué sucede en el proceso de producción, desde el principio hasta el fin</a:t>
            </a:r>
            <a:r>
              <a:rPr lang="es-ES" altLang="en-US" sz="3200" dirty="0" smtClean="0"/>
              <a:t>?</a:t>
            </a:r>
            <a:endParaRPr lang="es-E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851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31708" y="2882173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4000" dirty="0" smtClean="0"/>
              <a:t>¿</a:t>
            </a:r>
            <a:r>
              <a:rPr lang="es-ES" altLang="en-US" sz="4000" dirty="0"/>
              <a:t>Qué es lo que </a:t>
            </a:r>
            <a:r>
              <a:rPr lang="es-ES" altLang="en-US" sz="4000" i="1" u="sng" dirty="0"/>
              <a:t>no sabemos </a:t>
            </a:r>
            <a:r>
              <a:rPr lang="es-ES" altLang="en-US" sz="4000" dirty="0"/>
              <a:t>sobre el negocio o de lo que no estamos seguros</a:t>
            </a:r>
            <a:r>
              <a:rPr lang="es-ES" altLang="en-US" sz="4000" dirty="0" smtClean="0"/>
              <a:t>?</a:t>
            </a:r>
            <a:endParaRPr lang="es-E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04016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73024" y="3108092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2400" dirty="0" smtClean="0"/>
              <a:t>¿</a:t>
            </a:r>
            <a:r>
              <a:rPr lang="es-ES" altLang="en-US" sz="2400" dirty="0"/>
              <a:t>Qué recursos / suministros necesitamos y dónde los obtendremos?</a:t>
            </a:r>
            <a:r>
              <a:rPr lang="es-ES" altLang="en-US" sz="2400" b="1" dirty="0"/>
              <a:t> </a:t>
            </a:r>
            <a:r>
              <a:rPr lang="es-ES" altLang="en-US" sz="2400" dirty="0"/>
              <a:t>¿Cuánto cuestan</a:t>
            </a:r>
            <a:r>
              <a:rPr lang="es-ES" altLang="en-US" sz="2400" dirty="0" smtClean="0"/>
              <a:t>?</a:t>
            </a:r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544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06522" y="2699293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3600" dirty="0" smtClean="0"/>
              <a:t>¿</a:t>
            </a:r>
            <a:r>
              <a:rPr lang="es-ES" altLang="en-US" sz="3600" dirty="0"/>
              <a:t>Qué habilidades necesitamos tener y cómo aprenderlas</a:t>
            </a:r>
            <a:r>
              <a:rPr lang="es-ES" altLang="en-US" sz="3600" dirty="0" smtClean="0"/>
              <a:t>?</a:t>
            </a:r>
            <a:endParaRPr lang="es-E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16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¿Qué sabemos?</a:t>
            </a:r>
            <a:endParaRPr lang="en-US" alt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47838" y="2915423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90000"/>
              </a:lnSpc>
              <a:buNone/>
            </a:pPr>
            <a:r>
              <a:rPr lang="es-ES" altLang="en-US" sz="3600" dirty="0" smtClean="0"/>
              <a:t>¿</a:t>
            </a:r>
            <a:r>
              <a:rPr lang="es-ES" altLang="en-US" sz="3600" dirty="0"/>
              <a:t>Cuáles son los requisitos legales para operar un negocio? ¿Cómo podemos averiguarlos?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3598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¿Cómo Trabajaremos?</a:t>
            </a:r>
            <a:endParaRPr lang="en-US" alt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S" altLang="en-US" sz="2800" dirty="0"/>
              <a:t>Producción:</a:t>
            </a:r>
          </a:p>
          <a:p>
            <a:pPr marL="1828800" lvl="3" indent="-457200">
              <a:buFontTx/>
              <a:buAutoNum type="arabicParenR"/>
            </a:pPr>
            <a:r>
              <a:rPr lang="es-ES" altLang="en-US" sz="2800" dirty="0"/>
              <a:t> ¿Quién hará qué para hacer el producto o servicio?</a:t>
            </a:r>
          </a:p>
          <a:p>
            <a:pPr marL="1828800" lvl="3" indent="-457200">
              <a:buFontTx/>
              <a:buAutoNum type="arabicParenR"/>
            </a:pPr>
            <a:r>
              <a:rPr lang="es-ES" altLang="en-US" sz="2800" dirty="0"/>
              <a:t> ¿Cuál será nuestro horario de producción</a:t>
            </a:r>
            <a:r>
              <a:rPr lang="es-ES" altLang="en-US" sz="2800" dirty="0" smtClean="0"/>
              <a:t>?</a:t>
            </a:r>
            <a:endParaRPr lang="es-E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62277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¿Cómo Trabajaremos?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39526" y="2823983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S" altLang="en-US" sz="2800" dirty="0" smtClean="0"/>
              <a:t>Finanzas</a:t>
            </a:r>
            <a:r>
              <a:rPr lang="es-ES" altLang="en-US" sz="2800" dirty="0"/>
              <a:t>: ¿Quién llevará las cuentas y cómo se compartirán las ganancias</a:t>
            </a:r>
            <a:r>
              <a:rPr lang="es-ES" altLang="en-US" sz="2800" dirty="0" smtClean="0"/>
              <a:t>?</a:t>
            </a:r>
            <a:endParaRPr lang="es-E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83219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¿Cómo Trabajaremos?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3024" y="2823984"/>
            <a:ext cx="10515600" cy="374990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s-ES" altLang="en-US" sz="2800" dirty="0" smtClean="0"/>
              <a:t>Administración</a:t>
            </a:r>
            <a:r>
              <a:rPr lang="es-ES" altLang="en-US" sz="2800" dirty="0"/>
              <a:t>: ¿Quién ordenará los materiales, llenará los papeles necesarios, hará los contratos y otros?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248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Paso 4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210631" y="2973613"/>
            <a:ext cx="10515600" cy="3749908"/>
          </a:xfrm>
        </p:spPr>
        <p:txBody>
          <a:bodyPr>
            <a:normAutofit/>
          </a:bodyPr>
          <a:lstStyle/>
          <a:p>
            <a:pPr marL="533400" indent="-533400"/>
            <a:r>
              <a:rPr lang="es-ES" altLang="en-US" sz="3200" b="1" u="sng" dirty="0"/>
              <a:t>Calcular las inversiones y costos del negocio</a:t>
            </a:r>
            <a:endParaRPr lang="en-US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97433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b="0"/>
              <a:t>ESTUDIO DE FACTIBILIDAD</a:t>
            </a:r>
            <a:endParaRPr lang="en-US" altLang="en-US" b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altLang="en-US" sz="2800" dirty="0"/>
              <a:t>Es mejor hacer un estudio de factibilidad </a:t>
            </a:r>
            <a:r>
              <a:rPr lang="es-ES" altLang="en-US" sz="2800" b="1" dirty="0"/>
              <a:t>antes de iniciar </a:t>
            </a:r>
            <a:r>
              <a:rPr lang="es-ES" altLang="en-US" sz="2800" dirty="0"/>
              <a:t>un </a:t>
            </a:r>
            <a:r>
              <a:rPr lang="es-ES" altLang="en-US" sz="2800" dirty="0" smtClean="0"/>
              <a:t>negocio/servicio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 smtClean="0"/>
              <a:t> </a:t>
            </a:r>
            <a:r>
              <a:rPr lang="es-ES" altLang="en-US" sz="2800" dirty="0"/>
              <a:t>E</a:t>
            </a:r>
            <a:r>
              <a:rPr lang="es-ES" altLang="en-US" sz="2800" dirty="0" smtClean="0"/>
              <a:t>vitar </a:t>
            </a:r>
            <a:r>
              <a:rPr lang="es-ES" altLang="en-US" sz="2800" dirty="0"/>
              <a:t>que un negocio/servicio </a:t>
            </a:r>
            <a:r>
              <a:rPr lang="es-ES" altLang="en-US" sz="2800" dirty="0" smtClean="0"/>
              <a:t>fracase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/>
              <a:t>A</a:t>
            </a:r>
            <a:r>
              <a:rPr lang="es-ES" altLang="en-US" sz="2800" dirty="0" smtClean="0"/>
              <a:t>yuda </a:t>
            </a:r>
            <a:r>
              <a:rPr lang="es-ES" altLang="en-US" sz="2800" dirty="0"/>
              <a:t>a las personas a conocer y disminuir los riesgos,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 smtClean="0"/>
              <a:t>Asegurar </a:t>
            </a:r>
            <a:r>
              <a:rPr lang="es-ES" altLang="en-US" sz="2800" dirty="0"/>
              <a:t>el valor del trabajo. </a:t>
            </a:r>
            <a:endParaRPr lang="es-ES" alt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altLang="en-US" sz="2800" dirty="0" smtClean="0"/>
              <a:t>Una manera </a:t>
            </a:r>
            <a:r>
              <a:rPr lang="es-ES" altLang="en-US" sz="2800" dirty="0"/>
              <a:t>también, para investigar la “salud” de un negocio/servicio existente</a:t>
            </a: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45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Materiales:</a:t>
            </a: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56893" y="2524725"/>
            <a:ext cx="10515600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¿Cuál es el costo del capital (el conocimiento, dinero, herramientas y equipo utilizado para proporcionar un servicio o para fabricar un producto) para nuestro negocio?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000" dirty="0"/>
              <a:t>¿Cuál es el costo de las materias primas (los materiales que utilizamos para producir nuestros bienes o servicios)?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18420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Transporte:</a:t>
            </a: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73024" y="2865547"/>
            <a:ext cx="10515600" cy="3749908"/>
          </a:xfrm>
        </p:spPr>
        <p:txBody>
          <a:bodyPr>
            <a:normAutofit/>
          </a:bodyPr>
          <a:lstStyle/>
          <a:p>
            <a:pPr marL="711200" indent="-711200"/>
            <a:r>
              <a:rPr lang="es-ES" altLang="en-US" sz="2800" dirty="0"/>
              <a:t>¿Qué tipo de transporte necesitamos para obtener suministros y vender su producto? ¿Cuánto cuesta?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67762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dirty="0"/>
              <a:t>Plaza o Lugar:</a:t>
            </a:r>
            <a:endParaRPr lang="en-US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/>
              <a:t>¿Dónde estará nuestro negocio? ¿Necesitamos alquilar un lugar?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800" dirty="0"/>
              <a:t>¿Necesitamos pagar electricidad, agua u otros recursos?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05357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Socios / Trabajadores:</a:t>
            </a:r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06027" y="2516413"/>
            <a:ext cx="10515600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¿Quién hará el trabajo?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¿Cuánto vale nuestro trabajo?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¿Necesitan contratar otros trabajadores?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837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/>
              <a:t>Empaque: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238042" y="2582914"/>
            <a:ext cx="10515600" cy="3749908"/>
          </a:xfrm>
        </p:spPr>
        <p:txBody>
          <a:bodyPr>
            <a:normAutofit/>
          </a:bodyPr>
          <a:lstStyle/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¿Requiere empaque el negocio?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¿De qué clase?</a:t>
            </a:r>
          </a:p>
          <a:p>
            <a:pPr marL="1422400" lvl="2" indent="-5080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¿Cuánto cuesta este empaque?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70822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 </a:t>
            </a:r>
            <a:r>
              <a:rPr lang="en-US" dirty="0" err="1" smtClean="0"/>
              <a:t>Costos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altLang="en-US" sz="2000" b="1" dirty="0"/>
              <a:t>Promoción:</a:t>
            </a:r>
            <a:endParaRPr lang="es-ES" altLang="en-US" sz="2000" dirty="0"/>
          </a:p>
          <a:p>
            <a:pPr marL="1422400" lvl="2" indent="-508000"/>
            <a:r>
              <a:rPr lang="es-ES" altLang="en-US" sz="2000" dirty="0"/>
              <a:t>¿Cuáles son los costos para promocionar nuestro negocio?</a:t>
            </a:r>
            <a:endParaRPr lang="es-ES" altLang="en-US" sz="2000" b="1" dirty="0"/>
          </a:p>
          <a:p>
            <a:pPr marL="457200" lvl="1" indent="0">
              <a:buNone/>
            </a:pPr>
            <a:r>
              <a:rPr lang="es-ES" altLang="en-US" sz="2000" b="1" dirty="0" smtClean="0"/>
              <a:t>Capacitación:</a:t>
            </a:r>
            <a:endParaRPr lang="es-ES" altLang="en-US" sz="2000" dirty="0"/>
          </a:p>
          <a:p>
            <a:pPr marL="1422400" lvl="2" indent="-508000"/>
            <a:r>
              <a:rPr lang="es-ES" altLang="en-US" sz="2000" dirty="0"/>
              <a:t>¿Nuestro grupo necesita una habilidad especial para hacer nuestro producto?</a:t>
            </a:r>
            <a:endParaRPr lang="es-ES" altLang="en-US" sz="2000" b="1" dirty="0"/>
          </a:p>
          <a:p>
            <a:pPr marL="457200" lvl="1" indent="0">
              <a:buNone/>
            </a:pPr>
            <a:r>
              <a:rPr lang="es-ES" altLang="en-US" sz="2000" b="1" dirty="0"/>
              <a:t>Otros Costos</a:t>
            </a:r>
            <a:endParaRPr lang="es-ES" altLang="en-US" sz="2000" dirty="0"/>
          </a:p>
          <a:p>
            <a:pPr marL="1422400" lvl="2" indent="-508000"/>
            <a:r>
              <a:rPr lang="es-ES" altLang="en-US" sz="2000" dirty="0"/>
              <a:t>Impuestos, permiso de funcionamiento (SRI).........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241796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 dirty="0"/>
              <a:t>Paso </a:t>
            </a:r>
            <a:r>
              <a:rPr lang="en-US" altLang="en-US" dirty="0" smtClean="0"/>
              <a:t>5 – </a:t>
            </a:r>
            <a:r>
              <a:rPr lang="en-US" altLang="en-US" dirty="0" err="1" smtClean="0"/>
              <a:t>Dia</a:t>
            </a:r>
            <a:r>
              <a:rPr lang="en-US" altLang="en-US" dirty="0" smtClean="0"/>
              <a:t> 3</a:t>
            </a:r>
            <a:endParaRPr lang="en-US" alt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s-ES" altLang="en-US" b="1" u="sng" dirty="0"/>
              <a:t>Calcular el precio de nuestro producto</a:t>
            </a:r>
            <a:endParaRPr lang="en-US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11060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66800" lvl="1" indent="-609600">
              <a:lnSpc>
                <a:spcPct val="90000"/>
              </a:lnSpc>
            </a:pPr>
            <a:r>
              <a:rPr lang="es-ES" altLang="en-US" sz="2000"/>
              <a:t>Calcular el total del costo de un producto. (Por ejemplo: ¿En una panadería, cuál es el costo de un pan?)  Incluir todos los costos.</a:t>
            </a:r>
          </a:p>
          <a:p>
            <a:pPr marL="1066800" lvl="1" indent="-609600">
              <a:lnSpc>
                <a:spcPct val="90000"/>
              </a:lnSpc>
            </a:pPr>
            <a:r>
              <a:rPr lang="es-ES" altLang="en-US" sz="2000"/>
              <a:t>Revisar el precio de la competencia.</a:t>
            </a:r>
          </a:p>
          <a:p>
            <a:pPr marL="1066800" lvl="1" indent="-609600">
              <a:lnSpc>
                <a:spcPct val="90000"/>
              </a:lnSpc>
            </a:pPr>
            <a:r>
              <a:rPr lang="es-ES" altLang="en-US" sz="2000"/>
              <a:t>Escoger un precio justo para el cliente y un precio que tenga suficientes ganancias para el vendedor.  “Costo más ganancia = precio”</a:t>
            </a:r>
          </a:p>
          <a:p>
            <a:pPr marL="1066800" lvl="1" indent="-609600">
              <a:lnSpc>
                <a:spcPct val="90000"/>
              </a:lnSpc>
            </a:pPr>
            <a:r>
              <a:rPr lang="es-ES" altLang="en-US" sz="2000"/>
              <a:t>Contestar: ¿Cuál es nuestra meta de ventas por: </a:t>
            </a:r>
          </a:p>
          <a:p>
            <a:pPr marL="1422400" lvl="2" indent="-508000">
              <a:lnSpc>
                <a:spcPct val="90000"/>
              </a:lnSpc>
            </a:pPr>
            <a:r>
              <a:rPr lang="es-ES" altLang="en-US" sz="1800"/>
              <a:t>¿Día?</a:t>
            </a:r>
          </a:p>
          <a:p>
            <a:pPr marL="1422400" lvl="2" indent="-508000">
              <a:lnSpc>
                <a:spcPct val="90000"/>
              </a:lnSpc>
            </a:pPr>
            <a:r>
              <a:rPr lang="es-ES" altLang="en-US" sz="1800"/>
              <a:t>¿Semana?</a:t>
            </a:r>
          </a:p>
          <a:p>
            <a:pPr marL="1422400" lvl="2" indent="-508000">
              <a:lnSpc>
                <a:spcPct val="90000"/>
              </a:lnSpc>
            </a:pPr>
            <a:r>
              <a:rPr lang="es-ES" altLang="en-US" sz="1800"/>
              <a:t>¿Mes?</a:t>
            </a:r>
          </a:p>
          <a:p>
            <a:pPr marL="1422400" lvl="2" indent="-508000">
              <a:lnSpc>
                <a:spcPct val="90000"/>
              </a:lnSpc>
            </a:pPr>
            <a:r>
              <a:rPr lang="es-ES" altLang="en-US" sz="1800"/>
              <a:t>¿Año?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438616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Paso 6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/>
            <a:r>
              <a:rPr lang="es-ES" altLang="en-US" b="1" u="sng"/>
              <a:t>Calcular la rentabilidad y decidir: “¿Es el negocio una buena idea?”</a:t>
            </a:r>
            <a:endParaRPr lang="en-US" altLang="en-US" b="1" u="sng"/>
          </a:p>
        </p:txBody>
      </p:sp>
    </p:spTree>
    <p:extLst>
      <p:ext uri="{BB962C8B-B14F-4D97-AF65-F5344CB8AC3E}">
        <p14:creationId xmlns:p14="http://schemas.microsoft.com/office/powerpoint/2010/main" val="914725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sz="3200"/>
              <a:t>Calcular las ganancias proyectadas para el negocio.</a:t>
            </a:r>
            <a:endParaRPr lang="en-US" altLang="en-US" sz="32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422400" lvl="2" indent="-508000"/>
            <a:r>
              <a:rPr lang="es-ES" altLang="en-US"/>
              <a:t>VENTAS MENOS COSTOS = GANANCIAS</a:t>
            </a:r>
          </a:p>
          <a:p>
            <a:pPr marL="1422400" lvl="2" indent="-508000"/>
            <a:r>
              <a:rPr lang="es-ES" altLang="en-US"/>
              <a:t>¿Muestra el negocio una ganancia?</a:t>
            </a:r>
          </a:p>
          <a:p>
            <a:pPr marL="1422400" lvl="2" indent="-508000"/>
            <a:r>
              <a:rPr lang="es-ES" altLang="en-US"/>
              <a:t>¿Constituye el negocio una buena idea en términos del dinero que nosotros podemos ganar?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40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200" b="0" dirty="0"/>
              <a:t>Los seis pasos </a:t>
            </a:r>
            <a:r>
              <a:rPr lang="es-ES" altLang="en-US" sz="3200" b="0" dirty="0" smtClean="0"/>
              <a:t>de </a:t>
            </a:r>
            <a:r>
              <a:rPr lang="es-ES" altLang="en-US" sz="3200" b="0" dirty="0"/>
              <a:t>un estudio de factibilidad:</a:t>
            </a:r>
            <a:endParaRPr lang="en-US" altLang="en-US" sz="3200" b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39279" y="2009336"/>
            <a:ext cx="10515600" cy="3749908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es-ES" altLang="en-US" sz="2400" dirty="0"/>
              <a:t>Escoger un servicio o producto para vender</a:t>
            </a:r>
          </a:p>
          <a:p>
            <a:pPr marL="609600" indent="-609600">
              <a:buFontTx/>
              <a:buAutoNum type="arabicPeriod"/>
            </a:pPr>
            <a:r>
              <a:rPr lang="es-ES" altLang="en-US" sz="2400" dirty="0"/>
              <a:t>Hacer un estudio del mercado</a:t>
            </a:r>
          </a:p>
          <a:p>
            <a:pPr marL="609600" indent="-609600">
              <a:buFontTx/>
              <a:buAutoNum type="arabicPeriod"/>
            </a:pPr>
            <a:r>
              <a:rPr lang="es-ES" altLang="en-US" sz="2400" dirty="0"/>
              <a:t>Determinar cómo operará el negocio</a:t>
            </a:r>
          </a:p>
          <a:p>
            <a:pPr marL="609600" indent="-609600">
              <a:buFontTx/>
              <a:buAutoNum type="arabicPeriod"/>
            </a:pPr>
            <a:r>
              <a:rPr lang="es-ES" altLang="en-US" sz="2400" dirty="0"/>
              <a:t>Calcular las inversiones y costos del negocio</a:t>
            </a:r>
          </a:p>
          <a:p>
            <a:pPr marL="609600" indent="-609600">
              <a:buFontTx/>
              <a:buAutoNum type="arabicPeriod"/>
            </a:pPr>
            <a:r>
              <a:rPr lang="es-ES" altLang="en-US" sz="2400" dirty="0"/>
              <a:t>Calcular el precio de nuestro producto</a:t>
            </a:r>
          </a:p>
          <a:p>
            <a:pPr marL="609600" indent="-609600">
              <a:buFontTx/>
              <a:buAutoNum type="arabicPeriod"/>
            </a:pPr>
            <a:r>
              <a:rPr lang="es-ES" altLang="en-US" sz="2400" dirty="0"/>
              <a:t>Calcular la rentabilidad y decidir: ¿Es el negocio una Buena Idea</a:t>
            </a:r>
            <a:r>
              <a:rPr lang="es-ES" altLang="en-US" sz="2400" dirty="0" smtClean="0"/>
              <a:t>? Y Los pasos siguientes </a:t>
            </a:r>
            <a:endParaRPr lang="en-US" altLang="en-US" sz="2400" dirty="0"/>
          </a:p>
          <a:p>
            <a:pPr marL="609600" indent="-609600"/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82081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/>
              <a:t>Paso 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105038" y="1957527"/>
            <a:ext cx="9086365" cy="3296117"/>
          </a:xfrm>
        </p:spPr>
        <p:txBody>
          <a:bodyPr>
            <a:normAutofit/>
          </a:bodyPr>
          <a:lstStyle/>
          <a:p>
            <a:pPr marL="533400" indent="-533400"/>
            <a:r>
              <a:rPr lang="es-ES" altLang="en-US" sz="4800" dirty="0"/>
              <a:t>Escoger un servicio o producto para vender</a:t>
            </a:r>
            <a:endParaRPr lang="en-US" alt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033" y="3814156"/>
            <a:ext cx="2006138" cy="200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n-US" sz="3200"/>
              <a:t>“Hay cuatro cosas que necesitamos considerar cuando se escoge una idea sobre un negocio.”</a:t>
            </a:r>
            <a:endParaRPr lang="en-US" altLang="en-US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¿Qué compra la gente o qué desea comprar?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¿Qué podemos hacer y cómo queremos trabajar?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¿Qué beneficios deseamos obtener?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s-ES" altLang="en-US" sz="2400" dirty="0"/>
              <a:t>Conversar sobre todos los puntos mencionados. Pensar y sugerir ideas para hacer la lista de posibles negocios (“lluvia de ideas”). Discutir y escoger un negocio para analizarlo.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1998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 sz="3200"/>
              <a:t>1. </a:t>
            </a:r>
            <a:r>
              <a:rPr lang="es-ES" altLang="en-US" sz="3200"/>
              <a:t>¿Qué compra la gente o qué desea comprar?</a:t>
            </a:r>
            <a:endParaRPr lang="en-US" altLang="en-US" sz="32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0885" y="2281313"/>
            <a:ext cx="10515600" cy="3749908"/>
          </a:xfrm>
        </p:spPr>
        <p:txBody>
          <a:bodyPr>
            <a:normAutofit/>
          </a:bodyPr>
          <a:lstStyle/>
          <a:p>
            <a:pPr lvl="2"/>
            <a:r>
              <a:rPr lang="es-ES" altLang="en-US" sz="2400" dirty="0" smtClean="0"/>
              <a:t>¿Qué </a:t>
            </a:r>
            <a:r>
              <a:rPr lang="es-ES" altLang="en-US" sz="2400" dirty="0"/>
              <a:t>clases de negocios tenemos ahora en nuestra comunidad?</a:t>
            </a:r>
          </a:p>
          <a:p>
            <a:pPr lvl="2"/>
            <a:r>
              <a:rPr lang="es-ES" altLang="en-US" sz="2400" dirty="0" smtClean="0"/>
              <a:t>¿Qué </a:t>
            </a:r>
            <a:r>
              <a:rPr lang="es-ES" altLang="en-US" sz="2400" dirty="0"/>
              <a:t>productos o servicios necesita la gente? </a:t>
            </a:r>
            <a:r>
              <a:rPr lang="es-ES" altLang="en-US" sz="2400" dirty="0" smtClean="0"/>
              <a:t>Existen </a:t>
            </a:r>
            <a:r>
              <a:rPr lang="es-ES" altLang="en-US" sz="2400" dirty="0"/>
              <a:t>negocios que los suministren?</a:t>
            </a:r>
          </a:p>
          <a:p>
            <a:pPr lvl="2"/>
            <a:r>
              <a:rPr lang="es-ES" altLang="en-US" sz="2400" dirty="0"/>
              <a:t>¿Cuáles son algunos productos o servicios que no se consiguen en su comunidad?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8916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altLang="en-US" sz="3200"/>
              <a:t>2. </a:t>
            </a:r>
            <a:r>
              <a:rPr lang="es-ES" altLang="en-US" sz="3200"/>
              <a:t>¿Qué podemos hacer y cómo queremos trabajar?</a:t>
            </a:r>
            <a:endParaRPr lang="en-US" altLang="en-US" sz="32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-108619" y="2157032"/>
            <a:ext cx="10515600" cy="3749908"/>
          </a:xfrm>
        </p:spPr>
        <p:txBody>
          <a:bodyPr>
            <a:noAutofit/>
          </a:bodyPr>
          <a:lstStyle/>
          <a:p>
            <a:pPr marL="914400" lvl="2" indent="0">
              <a:buNone/>
            </a:pPr>
            <a:r>
              <a:rPr lang="es-ES" altLang="en-US" sz="2400" dirty="0"/>
              <a:t>Debemos pensar en la formación que ya tenemos o necesitamos, y la clase de condiciones de trabajo que queremos.  </a:t>
            </a:r>
            <a:endParaRPr lang="es-ES" altLang="en-US" sz="2400" dirty="0" smtClean="0"/>
          </a:p>
          <a:p>
            <a:pPr marL="914400" lvl="2" indent="0">
              <a:buNone/>
            </a:pPr>
            <a:r>
              <a:rPr lang="es-ES" altLang="en-US" sz="2400" dirty="0" smtClean="0"/>
              <a:t>Facilidad </a:t>
            </a:r>
            <a:r>
              <a:rPr lang="es-ES" altLang="en-US" sz="2400" dirty="0"/>
              <a:t>en la elaboración del </a:t>
            </a:r>
            <a:r>
              <a:rPr lang="es-ES" altLang="en-US" sz="2400" dirty="0" smtClean="0"/>
              <a:t>producto/servicio:</a:t>
            </a:r>
            <a:endParaRPr lang="es-ES" altLang="en-US" sz="2400" dirty="0"/>
          </a:p>
          <a:p>
            <a:pPr marL="2286000" lvl="4" indent="-457200"/>
            <a:r>
              <a:rPr lang="es-ES" altLang="en-US" sz="2400" dirty="0"/>
              <a:t>¿Qué recursos tenemos?</a:t>
            </a:r>
          </a:p>
          <a:p>
            <a:pPr marL="2286000" lvl="4" indent="-457200"/>
            <a:r>
              <a:rPr lang="es-ES" altLang="en-US" sz="2400" dirty="0"/>
              <a:t>¿Tenemos talentos locales especiales?</a:t>
            </a:r>
          </a:p>
          <a:p>
            <a:pPr marL="2286000" lvl="4" indent="-457200"/>
            <a:r>
              <a:rPr lang="es-ES" altLang="en-US" sz="2400" dirty="0"/>
              <a:t>¿Cuáles los materiales disponibles localmente o fáciles de </a:t>
            </a:r>
            <a:r>
              <a:rPr lang="es-ES" altLang="en-US" sz="2400" dirty="0" smtClean="0"/>
              <a:t>adquirir?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25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s-ES" altLang="en-US" sz="3200"/>
              <a:t>3. ¿Qué beneficios deseamos obtener?</a:t>
            </a:r>
            <a:endParaRPr lang="en-US" altLang="en-US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2400" lvl="2" indent="-508000"/>
            <a:r>
              <a:rPr lang="es-ES" altLang="en-US" sz="2800" dirty="0"/>
              <a:t>Dinero</a:t>
            </a:r>
          </a:p>
          <a:p>
            <a:pPr marL="1422400" lvl="2" indent="-508000"/>
            <a:r>
              <a:rPr lang="es-ES" altLang="en-US" sz="2800" dirty="0"/>
              <a:t>Aumentar nuestro orgullo, autoestima</a:t>
            </a:r>
          </a:p>
          <a:p>
            <a:pPr marL="1422400" lvl="2" indent="-508000"/>
            <a:r>
              <a:rPr lang="es-ES" altLang="en-US" sz="2800" dirty="0"/>
              <a:t>Mejorar nuestra posición en la comunidad</a:t>
            </a:r>
          </a:p>
          <a:p>
            <a:pPr marL="1422400" lvl="2" indent="-508000"/>
            <a:r>
              <a:rPr lang="es-ES" altLang="en-US" sz="2800" dirty="0"/>
              <a:t>Aprender nuevas habilidades....</a:t>
            </a:r>
            <a:endParaRPr lang="es-ES" altLang="en-US" sz="2800" b="1" dirty="0"/>
          </a:p>
          <a:p>
            <a:pPr marL="1422400" lvl="2" indent="-508000"/>
            <a:r>
              <a:rPr lang="es-ES" altLang="en-US" sz="2800" b="1" dirty="0"/>
              <a:t>.....?</a:t>
            </a: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547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VM_Presentation" id="{039C5F21-C2D1-D14A-AB88-A1A3B3EA04E3}" vid="{DD4D5462-4A06-B249-B2B8-609372C499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3DCD12CB90C548840D8CCF08E862A8" ma:contentTypeVersion="4" ma:contentTypeDescription="Create a new document." ma:contentTypeScope="" ma:versionID="73ae5ed70f03b0305a7aabfd85b952d7">
  <xsd:schema xmlns:xsd="http://www.w3.org/2001/XMLSchema" xmlns:xs="http://www.w3.org/2001/XMLSchema" xmlns:p="http://schemas.microsoft.com/office/2006/metadata/properties" xmlns:ns3="e271b5e3-5268-4cfd-9f12-539f084214fe" targetNamespace="http://schemas.microsoft.com/office/2006/metadata/properties" ma:root="true" ma:fieldsID="459ae45269e3ca7ad4b917739bc79f54" ns3:_="">
    <xsd:import namespace="e271b5e3-5268-4cfd-9f12-539f084214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1b5e3-5268-4cfd-9f12-539f08421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DF5308-66C5-4ACF-B75B-428B80A084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3B2BF-04AE-4D0A-8B7F-A80DBABEC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1b5e3-5268-4cfd-9f12-539f084214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5B3033-56EA-4907-9052-0B04DE04362D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e271b5e3-5268-4cfd-9f12-539f084214fe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8145</TotalTime>
  <Words>1190</Words>
  <Application>Microsoft Office PowerPoint</Application>
  <PresentationFormat>Widescreen</PresentationFormat>
  <Paragraphs>141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Gobold</vt:lpstr>
      <vt:lpstr>Raleway</vt:lpstr>
      <vt:lpstr>Tahoma</vt:lpstr>
      <vt:lpstr>Times New Roman</vt:lpstr>
      <vt:lpstr>Wingdings</vt:lpstr>
      <vt:lpstr>Office Theme</vt:lpstr>
      <vt:lpstr>Los Elementos de Emprendimiento   Zac Smith Agricultural Business Educator  8/5/2021</vt:lpstr>
      <vt:lpstr>Zachary Smith, M.B.A. </vt:lpstr>
      <vt:lpstr>ESTUDIO DE FACTIBILIDAD</vt:lpstr>
      <vt:lpstr>Los seis pasos de un estudio de factibilidad:</vt:lpstr>
      <vt:lpstr>Paso 1</vt:lpstr>
      <vt:lpstr>“Hay cuatro cosas que necesitamos considerar cuando se escoge una idea sobre un negocio.”</vt:lpstr>
      <vt:lpstr>1. ¿Qué compra la gente o qué desea comprar?</vt:lpstr>
      <vt:lpstr>2. ¿Qué podemos hacer y cómo queremos trabajar?</vt:lpstr>
      <vt:lpstr>3. ¿Qué beneficios deseamos obtener?</vt:lpstr>
      <vt:lpstr>La Lluvia de Ideas</vt:lpstr>
      <vt:lpstr> </vt:lpstr>
      <vt:lpstr>Paso 2</vt:lpstr>
      <vt:lpstr>Clientes</vt:lpstr>
      <vt:lpstr>Competencia</vt:lpstr>
      <vt:lpstr>Precio</vt:lpstr>
      <vt:lpstr>Plaza o Lugar</vt:lpstr>
      <vt:lpstr>Promoción</vt:lpstr>
      <vt:lpstr>Otros Puntos para Considerar</vt:lpstr>
      <vt:lpstr>Dia 2 - Paso 3</vt:lpstr>
      <vt:lpstr>¿Qué sabemos?</vt:lpstr>
      <vt:lpstr>¿Qué sabemos?</vt:lpstr>
      <vt:lpstr>¿Qué sabemos?</vt:lpstr>
      <vt:lpstr>¿Qué sabemos?</vt:lpstr>
      <vt:lpstr>¿Qué sabemos?</vt:lpstr>
      <vt:lpstr>¿Qué sabemos?</vt:lpstr>
      <vt:lpstr>¿Cómo Trabajaremos?</vt:lpstr>
      <vt:lpstr>¿Cómo Trabajaremos?</vt:lpstr>
      <vt:lpstr>¿Cómo Trabajaremos?</vt:lpstr>
      <vt:lpstr>Paso 4</vt:lpstr>
      <vt:lpstr>Materiales:</vt:lpstr>
      <vt:lpstr>Transporte:</vt:lpstr>
      <vt:lpstr>Plaza o Lugar:</vt:lpstr>
      <vt:lpstr>Socios / Trabajadores:</vt:lpstr>
      <vt:lpstr>Empaque:</vt:lpstr>
      <vt:lpstr>Mas Costos</vt:lpstr>
      <vt:lpstr>Paso 5 – Dia 3</vt:lpstr>
      <vt:lpstr>PowerPoint Presentation</vt:lpstr>
      <vt:lpstr>Paso 6</vt:lpstr>
      <vt:lpstr>Calcular las ganancias proyectadas para el negocio.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Catheryn Yandow</dc:creator>
  <cp:lastModifiedBy>Zachary Smith</cp:lastModifiedBy>
  <cp:revision>611</cp:revision>
  <cp:lastPrinted>2018-07-25T12:36:25Z</cp:lastPrinted>
  <dcterms:created xsi:type="dcterms:W3CDTF">2017-02-16T20:41:19Z</dcterms:created>
  <dcterms:modified xsi:type="dcterms:W3CDTF">2021-08-12T14:47:12Z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0x0101007F3DCD12CB90C548840D8CCF08E862A8</vt:lpwstr>
  </property>
</Properties>
</file>